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7" r:id="rId3"/>
    <p:sldId id="268" r:id="rId4"/>
    <p:sldId id="257" r:id="rId5"/>
    <p:sldId id="266" r:id="rId6"/>
    <p:sldId id="279" r:id="rId7"/>
    <p:sldId id="287" r:id="rId8"/>
    <p:sldId id="259" r:id="rId9"/>
    <p:sldId id="261" r:id="rId10"/>
    <p:sldId id="269" r:id="rId11"/>
    <p:sldId id="271" r:id="rId12"/>
    <p:sldId id="273" r:id="rId13"/>
    <p:sldId id="262" r:id="rId14"/>
    <p:sldId id="265" r:id="rId15"/>
    <p:sldId id="275" r:id="rId16"/>
    <p:sldId id="276" r:id="rId17"/>
    <p:sldId id="280" r:id="rId18"/>
    <p:sldId id="277" r:id="rId19"/>
    <p:sldId id="278" r:id="rId20"/>
    <p:sldId id="283" r:id="rId21"/>
    <p:sldId id="286" r:id="rId22"/>
    <p:sldId id="282" r:id="rId23"/>
    <p:sldId id="290" r:id="rId24"/>
    <p:sldId id="291" r:id="rId25"/>
    <p:sldId id="281" r:id="rId26"/>
    <p:sldId id="292" r:id="rId27"/>
    <p:sldId id="288" r:id="rId28"/>
    <p:sldId id="289" r:id="rId29"/>
    <p:sldId id="274" r:id="rId30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2B"/>
    <a:srgbClr val="FFFFFF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04" autoAdjust="0"/>
    <p:restoredTop sz="87544" autoAdjust="0"/>
  </p:normalViewPr>
  <p:slideViewPr>
    <p:cSldViewPr showGuides="1">
      <p:cViewPr>
        <p:scale>
          <a:sx n="100" d="100"/>
          <a:sy n="100" d="100"/>
        </p:scale>
        <p:origin x="-114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87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348FD-3B09-4148-940B-A658FCF2AA1C}" type="datetimeFigureOut">
              <a:rPr lang="de-DE" smtClean="0"/>
              <a:t>22.12.2014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0D715-761F-415D-802D-0404D5E880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270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C2D2D-DF50-4AC1-8CC9-B3083E11A46D}" type="datetimeFigureOut">
              <a:rPr lang="de-DE" smtClean="0"/>
              <a:t>22.12.2014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FDAAF-71F9-4E6C-9365-64DFF49972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5270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DAAF-71F9-4E6C-9365-64DFF499723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2210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IGN: Institut national de l‘information géographique</a:t>
            </a:r>
            <a:r>
              <a:rPr lang="de-DE" baseline="0" smtClean="0"/>
              <a:t> et forestière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DAAF-71F9-4E6C-9365-64DFF499723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1325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DAAF-71F9-4E6C-9365-64DFF4997232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2210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- One</a:t>
            </a:r>
            <a:r>
              <a:rPr lang="de-DE" baseline="0" smtClean="0"/>
              <a:t> open question is whether testing of lamellas from the sample logs could be strength tested at HFA i.e. would fit in their testing plan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DAAF-71F9-4E6C-9365-64DFF4997232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654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EFEF1-1EFD-4021-8E45-8F21577EEAC8}" type="slidenum">
              <a:rPr lang="de-DE" altLang="de-DE"/>
              <a:pPr/>
              <a:t>‹Nr.›</a:t>
            </a:fld>
            <a:endParaRPr lang="de-DE" altLang="de-DE"/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0" y="260649"/>
            <a:ext cx="9140825" cy="6597352"/>
            <a:chOff x="0" y="260649"/>
            <a:chExt cx="9140825" cy="6597352"/>
          </a:xfrm>
        </p:grpSpPr>
        <p:pic>
          <p:nvPicPr>
            <p:cNvPr id="7" name="Picture 5" descr="FVA_pppr_v_fussleiste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56"/>
            <a:stretch/>
          </p:blipFill>
          <p:spPr bwMode="auto">
            <a:xfrm>
              <a:off x="0" y="260649"/>
              <a:ext cx="9140825" cy="659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hteck 7"/>
            <p:cNvSpPr/>
            <p:nvPr userDrawn="1"/>
          </p:nvSpPr>
          <p:spPr>
            <a:xfrm>
              <a:off x="6832401" y="6165303"/>
              <a:ext cx="2204095" cy="6869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100" name="Picture 4" descr="http://fvafrweb-1v/intranet/vorlagen/Gestaltung/Vorlagen/Logos/FVA/fva_logo_rz_de_100px_72dpi.jp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2401" y="6231939"/>
              <a:ext cx="2160000" cy="514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587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 userDrawn="1"/>
        </p:nvGrpSpPr>
        <p:grpSpPr>
          <a:xfrm>
            <a:off x="0" y="260649"/>
            <a:ext cx="9140825" cy="6597352"/>
            <a:chOff x="0" y="260649"/>
            <a:chExt cx="9140825" cy="6597352"/>
          </a:xfrm>
        </p:grpSpPr>
        <p:pic>
          <p:nvPicPr>
            <p:cNvPr id="12" name="Picture 5" descr="FVA_pppr_v_fussleiste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56"/>
            <a:stretch/>
          </p:blipFill>
          <p:spPr bwMode="auto">
            <a:xfrm>
              <a:off x="0" y="260649"/>
              <a:ext cx="9140825" cy="659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hteck 12"/>
            <p:cNvSpPr/>
            <p:nvPr userDrawn="1"/>
          </p:nvSpPr>
          <p:spPr>
            <a:xfrm>
              <a:off x="6832401" y="6165303"/>
              <a:ext cx="2204095" cy="6869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4" name="Picture 4" descr="http://fvafrweb-1v/intranet/vorlagen/Gestaltung/Vorlagen/Logos/FVA/fva_logo_rz_de_100px_72dpi.jp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2401" y="6231939"/>
              <a:ext cx="2160000" cy="514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hteck 5"/>
          <p:cNvSpPr/>
          <p:nvPr userDrawn="1"/>
        </p:nvSpPr>
        <p:spPr>
          <a:xfrm>
            <a:off x="-108520" y="0"/>
            <a:ext cx="8424936" cy="404664"/>
          </a:xfrm>
          <a:prstGeom prst="rect">
            <a:avLst/>
          </a:prstGeom>
          <a:solidFill>
            <a:srgbClr val="006C2B"/>
          </a:solidFill>
          <a:ln>
            <a:solidFill>
              <a:srgbClr val="006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 userDrawn="1"/>
        </p:nvSpPr>
        <p:spPr>
          <a:xfrm>
            <a:off x="179512" y="48443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smtClean="0">
                <a:solidFill>
                  <a:schemeClr val="bg1"/>
                </a:solidFill>
              </a:rPr>
              <a:t>Hardwood resources</a:t>
            </a:r>
            <a:r>
              <a:rPr lang="de-DE" sz="1400" baseline="0" smtClean="0">
                <a:solidFill>
                  <a:schemeClr val="bg1"/>
                </a:solidFill>
              </a:rPr>
              <a:t> in Europe</a:t>
            </a:r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8316416" y="0"/>
            <a:ext cx="824409" cy="404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8316416" y="48443"/>
            <a:ext cx="675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3B96920-A1BD-4740-94B3-4F50D1AE6820}" type="slidenum">
              <a:rPr lang="de-DE" sz="1400" smtClean="0"/>
              <a:pPr algn="r"/>
              <a:t>‹Nr.›</a:t>
            </a:fld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2758829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 alt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 alt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7D23CE-9A78-4618-9756-E2BFD5B2DE58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3081" name="Picture 9" descr="FVA_pppr_v_hintergrun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61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:\Wn\z1 ALLGEMEINES\BilderBörse\Waldbilder-Bäume\Laubholz\BuEi-übNvj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9" t="7558" r="5091" b="1892"/>
          <a:stretch/>
        </p:blipFill>
        <p:spPr bwMode="auto">
          <a:xfrm>
            <a:off x="0" y="1340767"/>
            <a:ext cx="4581525" cy="514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uppieren 18"/>
          <p:cNvGrpSpPr/>
          <p:nvPr/>
        </p:nvGrpSpPr>
        <p:grpSpPr>
          <a:xfrm>
            <a:off x="0" y="260649"/>
            <a:ext cx="9140825" cy="6597352"/>
            <a:chOff x="0" y="260649"/>
            <a:chExt cx="9140825" cy="6597352"/>
          </a:xfrm>
        </p:grpSpPr>
        <p:pic>
          <p:nvPicPr>
            <p:cNvPr id="20" name="Picture 5" descr="FVA_pppr_v_fussleiste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56"/>
            <a:stretch/>
          </p:blipFill>
          <p:spPr bwMode="auto">
            <a:xfrm>
              <a:off x="0" y="260649"/>
              <a:ext cx="9140825" cy="659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hteck 21"/>
            <p:cNvSpPr/>
            <p:nvPr userDrawn="1"/>
          </p:nvSpPr>
          <p:spPr>
            <a:xfrm>
              <a:off x="6832401" y="6165303"/>
              <a:ext cx="2204095" cy="6869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3" name="Picture 4" descr="http://fvafrweb-1v/intranet/vorlagen/Gestaltung/Vorlagen/Logos/FVA/fva_logo_rz_de_100px_72dpi.jp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2401" y="6231939"/>
              <a:ext cx="2160000" cy="514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hteck 8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4788023" y="2282096"/>
            <a:ext cx="33843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smtClean="0">
                <a:solidFill>
                  <a:srgbClr val="006C2B"/>
                </a:solidFill>
              </a:rPr>
              <a:t>Hardwood resources in Europe</a:t>
            </a:r>
            <a:endParaRPr lang="de-DE" sz="4000" b="1">
              <a:solidFill>
                <a:srgbClr val="006C2B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260648"/>
            <a:ext cx="86409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2000" smtClean="0"/>
              <a:t>European Hardwoods for the Building Sector (EU Hardwoods)</a:t>
            </a:r>
          </a:p>
          <a:p>
            <a:pPr algn="ctr">
              <a:spcAft>
                <a:spcPts val="1200"/>
              </a:spcAft>
            </a:pPr>
            <a:r>
              <a:rPr lang="de-DE" sz="2000" b="1" smtClean="0"/>
              <a:t>Project meeting / 2014-12-19 / MPA Stuttgart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788024" y="4541058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smtClean="0"/>
              <a:t>Lorenz Breinig</a:t>
            </a:r>
            <a:endParaRPr lang="de-DE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40000" cy="5592147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ctr" rotWithShape="0">
              <a:schemeClr val="accent4">
                <a:lumMod val="75000"/>
                <a:lumOff val="25000"/>
                <a:alpha val="6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51520" y="620688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/>
              <a:t>Hardwood resources </a:t>
            </a:r>
            <a:r>
              <a:rPr lang="de-DE" sz="2000" b="1" smtClean="0"/>
              <a:t>in France</a:t>
            </a:r>
          </a:p>
        </p:txBody>
      </p:sp>
    </p:spTree>
    <p:extLst>
      <p:ext uri="{BB962C8B-B14F-4D97-AF65-F5344CB8AC3E}">
        <p14:creationId xmlns:p14="http://schemas.microsoft.com/office/powerpoint/2010/main" val="297532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51520" y="620688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/>
              <a:t>Hardwood resources </a:t>
            </a:r>
            <a:r>
              <a:rPr lang="de-DE" sz="2000" b="1" smtClean="0"/>
              <a:t>in France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40000" cy="5592147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ctr" rotWithShape="0">
              <a:schemeClr val="accent4">
                <a:lumMod val="75000"/>
                <a:lumOff val="25000"/>
                <a:alpha val="6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25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61" y="1124744"/>
            <a:ext cx="8640000" cy="5592147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ctr" rotWithShape="0">
              <a:schemeClr val="accent4">
                <a:lumMod val="75000"/>
                <a:lumOff val="25000"/>
                <a:alpha val="6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2" t="19543" r="45124" b="8465"/>
          <a:stretch/>
        </p:blipFill>
        <p:spPr bwMode="auto">
          <a:xfrm>
            <a:off x="4644328" y="1484784"/>
            <a:ext cx="2880000" cy="28800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50800" dir="2700000" algn="ctr" rotWithShape="0">
              <a:schemeClr val="accent4">
                <a:lumMod val="75000"/>
                <a:lumOff val="25000"/>
                <a:alpha val="6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51520" y="620688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/>
              <a:t>Hardwood resources </a:t>
            </a:r>
            <a:r>
              <a:rPr lang="de-DE" sz="2000" b="1" smtClean="0"/>
              <a:t>in France</a:t>
            </a:r>
          </a:p>
        </p:txBody>
      </p:sp>
    </p:spTree>
    <p:extLst>
      <p:ext uri="{BB962C8B-B14F-4D97-AF65-F5344CB8AC3E}">
        <p14:creationId xmlns:p14="http://schemas.microsoft.com/office/powerpoint/2010/main" val="403037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40000" cy="5592147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ctr" rotWithShape="0">
              <a:schemeClr val="accent4">
                <a:lumMod val="75000"/>
                <a:lumOff val="25000"/>
                <a:alpha val="6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51520" y="620688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/>
              <a:t>Hardwood resources </a:t>
            </a:r>
            <a:r>
              <a:rPr lang="de-DE" sz="2000" b="1" smtClean="0"/>
              <a:t>in France</a:t>
            </a:r>
          </a:p>
        </p:txBody>
      </p:sp>
    </p:spTree>
    <p:extLst>
      <p:ext uri="{BB962C8B-B14F-4D97-AF65-F5344CB8AC3E}">
        <p14:creationId xmlns:p14="http://schemas.microsoft.com/office/powerpoint/2010/main" val="15834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2"/>
            <a:ext cx="8640000" cy="5592147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ctr" rotWithShape="0">
              <a:schemeClr val="accent4">
                <a:lumMod val="75000"/>
                <a:lumOff val="25000"/>
                <a:alpha val="6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51520" y="620688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/>
              <a:t>Hardwood resources </a:t>
            </a:r>
            <a:r>
              <a:rPr lang="de-DE" sz="2000" b="1" smtClean="0"/>
              <a:t>in France</a:t>
            </a:r>
          </a:p>
        </p:txBody>
      </p:sp>
    </p:spTree>
    <p:extLst>
      <p:ext uri="{BB962C8B-B14F-4D97-AF65-F5344CB8AC3E}">
        <p14:creationId xmlns:p14="http://schemas.microsoft.com/office/powerpoint/2010/main" val="26034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51520" y="1124744"/>
            <a:ext cx="864096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smtClean="0">
                <a:latin typeface="+mn-lt"/>
              </a:rPr>
              <a:t>Standing stocks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latin typeface="+mn-lt"/>
              </a:rPr>
              <a:t>Results from the 3</a:t>
            </a:r>
            <a:r>
              <a:rPr lang="en-US" sz="1600" baseline="30000" smtClean="0">
                <a:latin typeface="+mn-lt"/>
              </a:rPr>
              <a:t>rd</a:t>
            </a:r>
            <a:r>
              <a:rPr lang="en-US" sz="1600" smtClean="0">
                <a:latin typeface="+mn-lt"/>
              </a:rPr>
              <a:t> German national forest inventory (</a:t>
            </a:r>
            <a:r>
              <a:rPr lang="en-US" sz="1600" i="1" smtClean="0">
                <a:latin typeface="+mn-lt"/>
              </a:rPr>
              <a:t>Bundeswaldinventur</a:t>
            </a:r>
            <a:r>
              <a:rPr lang="en-US" sz="1600" smtClean="0">
                <a:latin typeface="+mn-lt"/>
              </a:rPr>
              <a:t>, </a:t>
            </a:r>
            <a:r>
              <a:rPr lang="en-US" sz="1600" i="1" smtClean="0">
                <a:latin typeface="+mn-lt"/>
              </a:rPr>
              <a:t>BWI</a:t>
            </a:r>
            <a:r>
              <a:rPr lang="en-US" sz="1600" smtClean="0">
                <a:latin typeface="+mn-lt"/>
              </a:rPr>
              <a:t>) 2012</a:t>
            </a:r>
            <a:endParaRPr lang="en-US" sz="1600" dirty="0" smtClean="0">
              <a:latin typeface="+mn-lt"/>
              <a:cs typeface="Calibri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mtClean="0"/>
              <a:t>Total </a:t>
            </a:r>
            <a:r>
              <a:rPr lang="en-US" sz="1600"/>
              <a:t>standing stock</a:t>
            </a:r>
            <a:r>
              <a:rPr lang="en-US" sz="1600" smtClean="0">
                <a:latin typeface="+mn-lt"/>
              </a:rPr>
              <a:t> on the entire forest area, living trees with DBH </a:t>
            </a:r>
            <a:r>
              <a:rPr lang="en-US" sz="1600" smtClean="0">
                <a:cs typeface="Calibri"/>
              </a:rPr>
              <a:t>≥ 7 cm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en-US" sz="1600" smtClean="0">
                <a:latin typeface="+mn-lt"/>
                <a:cs typeface="Calibri"/>
              </a:rPr>
              <a:t>Construction wood volumes will be estimated in upcoming WEHAM simulations</a:t>
            </a:r>
            <a:endParaRPr lang="en-US" sz="1600" smtClean="0">
              <a:latin typeface="+mn-l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latin typeface="+mn-lt"/>
                <a:cs typeface="Calibri"/>
              </a:rPr>
              <a:t>In cubic metres solid </a:t>
            </a:r>
            <a:r>
              <a:rPr lang="en-US" sz="1600" i="1" smtClean="0">
                <a:latin typeface="+mn-lt"/>
                <a:cs typeface="Calibri"/>
              </a:rPr>
              <a:t>over</a:t>
            </a:r>
            <a:r>
              <a:rPr lang="en-US" sz="1600" smtClean="0">
                <a:latin typeface="+mn-lt"/>
                <a:cs typeface="Calibri"/>
              </a:rPr>
              <a:t> bark (m³ sob)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latin typeface="+mn-lt"/>
                <a:cs typeface="Calibri"/>
              </a:rPr>
              <a:t>Volumes calculated with the WEHAM model based on the original inventory data: single tree data from variable-size plot sampling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latin typeface="+mn-lt"/>
                <a:cs typeface="Calibri"/>
              </a:rPr>
              <a:t>Standing stock differentiated by species and diameter class, age class, federal state and forest ownership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600" b="1" smtClean="0">
                <a:latin typeface="+mn-lt"/>
              </a:rPr>
              <a:t>Annual harvest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latin typeface="+mn-lt"/>
                <a:cs typeface="Calibri"/>
              </a:rPr>
              <a:t>Data provided by the German ministry of agriculture in the annual report </a:t>
            </a:r>
            <a:r>
              <a:rPr lang="en-US" sz="1600" i="1" smtClean="0">
                <a:latin typeface="+mn-lt"/>
                <a:cs typeface="Calibri"/>
              </a:rPr>
              <a:t>Holzmarkbericht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>
                <a:cs typeface="Calibri"/>
              </a:rPr>
              <a:t>In cubic metres solid </a:t>
            </a:r>
            <a:r>
              <a:rPr lang="en-US" sz="1600" i="1" smtClean="0">
                <a:cs typeface="Calibri"/>
              </a:rPr>
              <a:t>under</a:t>
            </a:r>
            <a:r>
              <a:rPr lang="en-US" sz="1600" smtClean="0">
                <a:cs typeface="Calibri"/>
              </a:rPr>
              <a:t> </a:t>
            </a:r>
            <a:r>
              <a:rPr lang="en-US" sz="1600">
                <a:cs typeface="Calibri"/>
              </a:rPr>
              <a:t>bark (m³ </a:t>
            </a:r>
            <a:r>
              <a:rPr lang="en-US" sz="1600" smtClean="0">
                <a:cs typeface="Calibri"/>
              </a:rPr>
              <a:t>sub)</a:t>
            </a:r>
            <a:endParaRPr lang="en-US" sz="1600">
              <a:cs typeface="Calibri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20688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/>
              <a:t>Hardwood resources </a:t>
            </a:r>
            <a:r>
              <a:rPr lang="de-DE" sz="2000" b="1" smtClean="0"/>
              <a:t>in Germany</a:t>
            </a:r>
          </a:p>
        </p:txBody>
      </p:sp>
    </p:spTree>
    <p:extLst>
      <p:ext uri="{BB962C8B-B14F-4D97-AF65-F5344CB8AC3E}">
        <p14:creationId xmlns:p14="http://schemas.microsoft.com/office/powerpoint/2010/main" val="351993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40000" cy="5592147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ctr" rotWithShape="0">
              <a:schemeClr val="accent4">
                <a:lumMod val="75000"/>
                <a:lumOff val="25000"/>
                <a:alpha val="6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51520" y="620688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/>
              <a:t>Hardwood resources </a:t>
            </a:r>
            <a:r>
              <a:rPr lang="de-DE" sz="2000" b="1" smtClean="0"/>
              <a:t>in Germany</a:t>
            </a:r>
          </a:p>
        </p:txBody>
      </p:sp>
    </p:spTree>
    <p:extLst>
      <p:ext uri="{BB962C8B-B14F-4D97-AF65-F5344CB8AC3E}">
        <p14:creationId xmlns:p14="http://schemas.microsoft.com/office/powerpoint/2010/main" val="283307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620688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/>
              <a:t>Hardwood resources </a:t>
            </a:r>
            <a:r>
              <a:rPr lang="de-DE" sz="2000" b="1" smtClean="0"/>
              <a:t>in Germany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40000" cy="5592147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ctr" rotWithShape="0">
              <a:schemeClr val="accent4">
                <a:lumMod val="75000"/>
                <a:lumOff val="25000"/>
                <a:alpha val="6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00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30" y="1124744"/>
            <a:ext cx="8640000" cy="5588338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ctr" rotWithShape="0">
              <a:schemeClr val="accent4">
                <a:lumMod val="75000"/>
                <a:lumOff val="25000"/>
                <a:alpha val="6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3.bp.blogspot.com/_oYCy5HXaKpo/TVLtzb_sIjI/AAAAAAAAKwU/ppXxLQoKbFk/s1600/Deutschland__Verwaltungskarte_Bundesl%25C3%25A4nde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" t="8054" r="7392" b="9315"/>
          <a:stretch/>
        </p:blipFill>
        <p:spPr bwMode="auto">
          <a:xfrm>
            <a:off x="4869559" y="1669226"/>
            <a:ext cx="2304000" cy="3127926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2700000" algn="ctr" rotWithShape="0">
              <a:schemeClr val="accent4">
                <a:lumMod val="75000"/>
                <a:lumOff val="25000"/>
                <a:alpha val="6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51520" y="620688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/>
              <a:t>Hardwood resources </a:t>
            </a:r>
            <a:r>
              <a:rPr lang="de-DE" sz="2000" b="1" smtClean="0"/>
              <a:t>in Germany</a:t>
            </a:r>
          </a:p>
        </p:txBody>
      </p:sp>
    </p:spTree>
    <p:extLst>
      <p:ext uri="{BB962C8B-B14F-4D97-AF65-F5344CB8AC3E}">
        <p14:creationId xmlns:p14="http://schemas.microsoft.com/office/powerpoint/2010/main" val="250837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40000" cy="5592147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ctr" rotWithShape="0">
              <a:schemeClr val="accent4">
                <a:lumMod val="75000"/>
                <a:lumOff val="25000"/>
                <a:alpha val="6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51520" y="620688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/>
              <a:t>Hardwood resources </a:t>
            </a:r>
            <a:r>
              <a:rPr lang="de-DE" sz="2000" b="1" smtClean="0"/>
              <a:t>in Germany</a:t>
            </a:r>
          </a:p>
        </p:txBody>
      </p:sp>
    </p:spTree>
    <p:extLst>
      <p:ext uri="{BB962C8B-B14F-4D97-AF65-F5344CB8AC3E}">
        <p14:creationId xmlns:p14="http://schemas.microsoft.com/office/powerpoint/2010/main" val="238401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75656" y="2474893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smtClean="0">
                <a:solidFill>
                  <a:srgbClr val="006C2B"/>
                </a:solidFill>
              </a:rPr>
              <a:t>Quantification of recent resources in Europe (WP1.1)</a:t>
            </a:r>
            <a:endParaRPr lang="de-DE" sz="2800" b="1">
              <a:solidFill>
                <a:srgbClr val="006C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82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51520" y="620688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/>
              <a:t>Hardwood resources </a:t>
            </a:r>
            <a:r>
              <a:rPr lang="de-DE" sz="2000" b="1" smtClean="0"/>
              <a:t>in Germany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124744"/>
            <a:ext cx="8640000" cy="5592147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ctr" rotWithShape="0">
              <a:schemeClr val="accent4">
                <a:lumMod val="75000"/>
                <a:lumOff val="25000"/>
                <a:alpha val="6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63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51520" y="620688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/>
              <a:t>Hardwood resources </a:t>
            </a:r>
            <a:r>
              <a:rPr lang="de-DE" sz="2000" b="1" smtClean="0"/>
              <a:t>in Germany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124744"/>
            <a:ext cx="8640000" cy="5592147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ctr" rotWithShape="0">
              <a:schemeClr val="accent4">
                <a:lumMod val="75000"/>
                <a:lumOff val="25000"/>
                <a:alpha val="6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52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51520" y="1124744"/>
            <a:ext cx="86409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smtClean="0">
                <a:latin typeface="+mn-lt"/>
              </a:rPr>
              <a:t>Standing stocks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latin typeface="+mn-lt"/>
              </a:rPr>
              <a:t>Oak has by far the highest share of hardwood standing stock in France (59%), the second highest share in Germany (33%) but only 17% in Austria.</a:t>
            </a:r>
            <a:br>
              <a:rPr lang="en-US" sz="1600" smtClean="0">
                <a:latin typeface="+mn-lt"/>
              </a:rPr>
            </a:br>
            <a:r>
              <a:rPr lang="en-US" sz="1600" smtClean="0">
                <a:latin typeface="+mn-lt"/>
              </a:rPr>
              <a:t>Oak has the highest total standing stock of the regarded species in the three countries: </a:t>
            </a:r>
            <a:br>
              <a:rPr lang="en-US" sz="1600" smtClean="0">
                <a:latin typeface="+mn-lt"/>
              </a:rPr>
            </a:br>
            <a:r>
              <a:rPr lang="en-US" sz="1600" smtClean="0">
                <a:latin typeface="+mn-lt"/>
              </a:rPr>
              <a:t>~ 1,063,600,000 m³ (sob)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latin typeface="+mn-lt"/>
              </a:rPr>
              <a:t>Beech has the highest share of the hardwood resource in Austria (68%) and Germany (60%) and the second highest share in France (22%).</a:t>
            </a:r>
            <a:br>
              <a:rPr lang="en-US" sz="1600" smtClean="0">
                <a:latin typeface="+mn-lt"/>
              </a:rPr>
            </a:br>
            <a:r>
              <a:rPr lang="en-US" sz="1600" smtClean="0">
                <a:latin typeface="+mn-lt"/>
              </a:rPr>
              <a:t>In total, beech has a standing stock of ~ 1,007,100,000 m³ (sob)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latin typeface="+mn-lt"/>
              </a:rPr>
              <a:t>Ash has shares between 7% (Germany) and 15% (Austria) </a:t>
            </a:r>
            <a:r>
              <a:rPr lang="en-US" sz="1600" smtClean="0">
                <a:latin typeface="+mn-lt"/>
                <a:sym typeface="Wingdings" panose="05000000000000000000" pitchFamily="2" charset="2"/>
              </a:rPr>
              <a:t></a:t>
            </a:r>
            <a:r>
              <a:rPr lang="en-US" sz="1600" smtClean="0">
                <a:latin typeface="+mn-lt"/>
              </a:rPr>
              <a:t> considerably less important than beech and oak.</a:t>
            </a:r>
            <a:br>
              <a:rPr lang="en-US" sz="1600" smtClean="0">
                <a:latin typeface="+mn-lt"/>
              </a:rPr>
            </a:br>
            <a:r>
              <a:rPr lang="en-US" sz="1600" i="1">
                <a:latin typeface="+mn-lt"/>
              </a:rPr>
              <a:t>H</a:t>
            </a:r>
            <a:r>
              <a:rPr lang="en-US" sz="1600" i="1" smtClean="0">
                <a:latin typeface="+mn-lt"/>
              </a:rPr>
              <a:t>igh uncertainty in the prediction of future availability: The rapidly spreading ash dieback disease could cause up to 90% loss of ash standing stock in some regions within the next decade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latin typeface="+mn-lt"/>
              </a:rPr>
              <a:t>Sweet chestnut: considerable standing stock in France (11%), only very small stocks in Austria and Germany.</a:t>
            </a:r>
            <a:br>
              <a:rPr lang="en-US" sz="1600" smtClean="0">
                <a:latin typeface="+mn-lt"/>
              </a:rPr>
            </a:br>
            <a:r>
              <a:rPr lang="en-US" sz="1600" i="1" smtClean="0">
                <a:latin typeface="+mn-lt"/>
              </a:rPr>
              <a:t>Estimates for Austria and Germany, especially diameter distribution, have a rather high standard error (</a:t>
            </a:r>
            <a:r>
              <a:rPr lang="en-US" sz="1600" i="1" smtClean="0">
                <a:latin typeface="+mn-lt"/>
                <a:cs typeface="Calibri"/>
              </a:rPr>
              <a:t>± </a:t>
            </a:r>
            <a:r>
              <a:rPr lang="en-US" sz="1600" i="1" smtClean="0">
                <a:latin typeface="+mn-lt"/>
              </a:rPr>
              <a:t>20% in the case of Austria)</a:t>
            </a:r>
            <a:endParaRPr lang="en-US" sz="1600" i="1" dirty="0">
              <a:latin typeface="+mn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20688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latin typeface="+mn-lt"/>
              </a:rPr>
              <a:t>Hardwood resources </a:t>
            </a:r>
            <a:r>
              <a:rPr lang="de-DE" sz="2000" b="1" smtClean="0">
                <a:latin typeface="+mn-lt"/>
              </a:rPr>
              <a:t>in Austria, France and Germany </a:t>
            </a:r>
            <a:r>
              <a:rPr lang="de-DE" sz="2000" b="1" smtClean="0">
                <a:latin typeface="+mn-lt"/>
                <a:cs typeface="Calibri"/>
              </a:rPr>
              <a:t>– </a:t>
            </a:r>
            <a:r>
              <a:rPr lang="de-DE" sz="2000" b="1" smtClean="0">
                <a:latin typeface="+mn-lt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15529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51520" y="1124744"/>
            <a:ext cx="864096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smtClean="0">
                <a:latin typeface="+mn-lt"/>
              </a:rPr>
              <a:t>Reported harvests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+mn-lt"/>
              </a:rPr>
              <a:t>Austria: </a:t>
            </a:r>
            <a:r>
              <a:rPr lang="en-US" sz="1600" smtClean="0">
                <a:latin typeface="+mn-lt"/>
              </a:rPr>
              <a:t> Energy wood has </a:t>
            </a:r>
            <a:r>
              <a:rPr lang="en-US" sz="1600">
                <a:latin typeface="+mn-lt"/>
              </a:rPr>
              <a:t>a </a:t>
            </a:r>
            <a:r>
              <a:rPr lang="en-US" sz="1600" smtClean="0">
                <a:latin typeface="+mn-lt"/>
              </a:rPr>
              <a:t>very high </a:t>
            </a:r>
            <a:r>
              <a:rPr lang="en-US" sz="1600">
                <a:latin typeface="+mn-lt"/>
              </a:rPr>
              <a:t>share of the annual </a:t>
            </a:r>
            <a:r>
              <a:rPr lang="en-US" sz="1600" smtClean="0">
                <a:latin typeface="+mn-lt"/>
              </a:rPr>
              <a:t>hardwood harvest </a:t>
            </a:r>
            <a:r>
              <a:rPr lang="en-US" sz="1600">
                <a:latin typeface="+mn-lt"/>
              </a:rPr>
              <a:t>(62–72%); beech has the highest share of the annual timber harvest (</a:t>
            </a:r>
            <a:r>
              <a:rPr lang="en-US" sz="1600" smtClean="0">
                <a:latin typeface="+mn-lt"/>
              </a:rPr>
              <a:t>48–54%)</a:t>
            </a:r>
            <a:endParaRPr lang="en-US" sz="1600">
              <a:latin typeface="+mn-l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latin typeface="+mn-lt"/>
              </a:rPr>
              <a:t>Germany: Beech has the highest share of timber harvest (2012: 69%); the share of energy wood is much lower than in Austria (2012: 36%)</a:t>
            </a:r>
            <a:endParaRPr lang="en-US" sz="1600">
              <a:latin typeface="+mn-l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latin typeface="+mn-lt"/>
              </a:rPr>
              <a:t>Reported figures on annual harvest can only be seen as a (rather coarse) estimate; especially harvested volumes from small private forest properties are often estimated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51520" y="620688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latin typeface="+mn-lt"/>
              </a:rPr>
              <a:t>Hardwood resources </a:t>
            </a:r>
            <a:r>
              <a:rPr lang="de-DE" sz="2000" b="1" smtClean="0">
                <a:latin typeface="+mn-lt"/>
              </a:rPr>
              <a:t>in Austria, France and Germany </a:t>
            </a:r>
            <a:r>
              <a:rPr lang="de-DE" sz="2000" b="1" smtClean="0">
                <a:latin typeface="+mn-lt"/>
                <a:cs typeface="Calibri"/>
              </a:rPr>
              <a:t>– </a:t>
            </a:r>
            <a:r>
              <a:rPr lang="de-DE" sz="2000" b="1" smtClean="0">
                <a:latin typeface="+mn-lt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7827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51520" y="1124744"/>
            <a:ext cx="864096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smtClean="0">
                <a:latin typeface="+mn-lt"/>
              </a:rPr>
              <a:t>Open questions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/>
              <a:t>No inventory data for Slovenia have been received </a:t>
            </a:r>
            <a:r>
              <a:rPr lang="en-US" sz="1600" smtClean="0"/>
              <a:t>yet</a:t>
            </a:r>
            <a:br>
              <a:rPr lang="en-US" sz="1600" smtClean="0"/>
            </a:br>
            <a:r>
              <a:rPr lang="en-US" sz="1600" smtClean="0">
                <a:sym typeface="Wingdings" panose="05000000000000000000" pitchFamily="2" charset="2"/>
              </a:rPr>
              <a:t> Data available?</a:t>
            </a:r>
            <a:endParaRPr lang="en-US" sz="160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/>
              <a:t>For France and </a:t>
            </a:r>
            <a:r>
              <a:rPr lang="en-US" sz="1600" smtClean="0"/>
              <a:t>Slovenia, </a:t>
            </a:r>
            <a:r>
              <a:rPr lang="en-US" sz="1600"/>
              <a:t>data on hardwood harvests/uses still have to be </a:t>
            </a:r>
            <a:r>
              <a:rPr lang="en-US" sz="1600" smtClean="0"/>
              <a:t>investigated</a:t>
            </a:r>
            <a:br>
              <a:rPr lang="en-US" sz="1600" smtClean="0"/>
            </a:br>
            <a:r>
              <a:rPr lang="en-US" sz="1600" smtClean="0">
                <a:sym typeface="Wingdings" panose="05000000000000000000" pitchFamily="2" charset="2"/>
              </a:rPr>
              <a:t> Data available?</a:t>
            </a:r>
            <a:endParaRPr lang="en-US" sz="1600" smtClean="0">
              <a:latin typeface="+mn-l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latin typeface="+mn-lt"/>
              </a:rPr>
              <a:t>Do we want to have a detailed analysis of the flows of the harvested volumes (uses/industries)?</a:t>
            </a:r>
            <a:br>
              <a:rPr lang="en-US" sz="1600" smtClean="0">
                <a:latin typeface="+mn-lt"/>
              </a:rPr>
            </a:br>
            <a:r>
              <a:rPr lang="en-US" sz="1600" smtClean="0">
                <a:latin typeface="+mn-lt"/>
                <a:sym typeface="Wingdings" panose="05000000000000000000" pitchFamily="2" charset="2"/>
              </a:rPr>
              <a:t> Such data is probably only available for state forests (e.g. in Baden-Württemberg) and not readily accessible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latin typeface="+mn-lt"/>
                <a:sym typeface="Wingdings" panose="05000000000000000000" pitchFamily="2" charset="2"/>
              </a:rPr>
              <a:t>Detailed survey of roundwood prices required or beyond the scope of our resource estimations?</a:t>
            </a:r>
            <a:br>
              <a:rPr lang="en-US" sz="1600" smtClean="0">
                <a:latin typeface="+mn-lt"/>
                <a:sym typeface="Wingdings" panose="05000000000000000000" pitchFamily="2" charset="2"/>
              </a:rPr>
            </a:br>
            <a:r>
              <a:rPr lang="en-US" sz="1600" smtClean="0">
                <a:latin typeface="+mn-lt"/>
                <a:sym typeface="Wingdings" panose="05000000000000000000" pitchFamily="2" charset="2"/>
              </a:rPr>
              <a:t> Large regional, temporal and individual fluctuations</a:t>
            </a:r>
            <a:endParaRPr lang="en-US" sz="1600" dirty="0">
              <a:latin typeface="+mn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20688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latin typeface="+mn-lt"/>
              </a:rPr>
              <a:t>Hardwood resources </a:t>
            </a:r>
            <a:r>
              <a:rPr lang="de-DE" sz="2000" b="1" smtClean="0">
                <a:latin typeface="+mn-lt"/>
              </a:rPr>
              <a:t>in Austria, France and Germany </a:t>
            </a:r>
            <a:r>
              <a:rPr lang="de-DE" sz="2000" b="1" smtClean="0">
                <a:latin typeface="+mn-lt"/>
                <a:cs typeface="Calibri"/>
              </a:rPr>
              <a:t>– </a:t>
            </a:r>
            <a:r>
              <a:rPr lang="de-DE" sz="2000" b="1" smtClean="0">
                <a:latin typeface="+mn-lt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81164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75656" y="2474893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2800" b="1" smtClean="0">
                <a:solidFill>
                  <a:srgbClr val="006C2B"/>
                </a:solidFill>
                <a:latin typeface="+mn-lt"/>
              </a:rPr>
              <a:t>Forecast to future resource availability (WP1.2)</a:t>
            </a:r>
          </a:p>
        </p:txBody>
      </p:sp>
    </p:spTree>
    <p:extLst>
      <p:ext uri="{BB962C8B-B14F-4D97-AF65-F5344CB8AC3E}">
        <p14:creationId xmlns:p14="http://schemas.microsoft.com/office/powerpoint/2010/main" val="1362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51520" y="1124744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/>
              <a:t>Simulation of forest growth and </a:t>
            </a:r>
            <a:r>
              <a:rPr lang="en-US" sz="1600" smtClean="0"/>
              <a:t>silvicultural </a:t>
            </a:r>
            <a:r>
              <a:rPr lang="en-US" sz="1600"/>
              <a:t>treatment (thinnings, regeneration fellings, etc.) on the basis of the most recent inventory data (</a:t>
            </a:r>
            <a:r>
              <a:rPr lang="en-US" sz="1600" i="1" smtClean="0"/>
              <a:t>BWI</a:t>
            </a:r>
            <a:r>
              <a:rPr lang="en-US" sz="1600" smtClean="0"/>
              <a:t> data)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mtClean="0"/>
              <a:t>Simulation </a:t>
            </a:r>
            <a:r>
              <a:rPr lang="en-US" sz="1600" smtClean="0"/>
              <a:t>scenarios for the official WEHAM prognosis are not yet definitely specified by the state forest authorities</a:t>
            </a:r>
            <a:br>
              <a:rPr lang="en-US" sz="1600" smtClean="0"/>
            </a:br>
            <a:r>
              <a:rPr lang="en-US" sz="1600" smtClean="0">
                <a:sym typeface="Wingdings" panose="05000000000000000000" pitchFamily="2" charset="2"/>
              </a:rPr>
              <a:t> Forecasts in the scope of EU Hardwoods will be based on these scenarios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mtClean="0"/>
              <a:t>If feasible: definition of “lower” and “upper” scenarios: reduced harvests vs. increased harvests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mtClean="0"/>
              <a:t>Second component of WEHAM: sorting simulation</a:t>
            </a:r>
            <a:br>
              <a:rPr lang="en-US" sz="1600" smtClean="0"/>
            </a:br>
            <a:r>
              <a:rPr lang="en-US" sz="1600" smtClean="0">
                <a:sym typeface="Wingdings" panose="05000000000000000000" pitchFamily="2" charset="2"/>
              </a:rPr>
              <a:t> Testing of different sorting/bucking scenarios possible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sym typeface="Wingdings" panose="05000000000000000000" pitchFamily="2" charset="2"/>
              </a:rPr>
              <a:t>Limitation: The roundwood quality of the hardwood resource cannot be predicted</a:t>
            </a:r>
            <a:br>
              <a:rPr lang="en-US" sz="1600" smtClean="0">
                <a:sym typeface="Wingdings" panose="05000000000000000000" pitchFamily="2" charset="2"/>
              </a:rPr>
            </a:br>
            <a:r>
              <a:rPr lang="en-US" sz="1600" smtClean="0">
                <a:sym typeface="Wingdings" panose="05000000000000000000" pitchFamily="2" charset="2"/>
              </a:rPr>
              <a:t> No information about roundwood quality included in the inventory data yet.</a:t>
            </a:r>
            <a:endParaRPr lang="en-US" sz="1600"/>
          </a:p>
        </p:txBody>
      </p:sp>
      <p:sp>
        <p:nvSpPr>
          <p:cNvPr id="4" name="Textfeld 3"/>
          <p:cNvSpPr txBox="1"/>
          <p:nvPr/>
        </p:nvSpPr>
        <p:spPr>
          <a:xfrm>
            <a:off x="251520" y="620688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smtClean="0">
                <a:latin typeface="+mn-lt"/>
              </a:rPr>
              <a:t>Forecast of hardwood resources in Germany</a:t>
            </a:r>
          </a:p>
        </p:txBody>
      </p:sp>
    </p:spTree>
    <p:extLst>
      <p:ext uri="{BB962C8B-B14F-4D97-AF65-F5344CB8AC3E}">
        <p14:creationId xmlns:p14="http://schemas.microsoft.com/office/powerpoint/2010/main" val="396611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75656" y="2474893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smtClean="0">
                <a:solidFill>
                  <a:srgbClr val="006C2B"/>
                </a:solidFill>
                <a:latin typeface="+mn-lt"/>
              </a:rPr>
              <a:t>Log </a:t>
            </a:r>
            <a:r>
              <a:rPr lang="en-US" sz="2800" b="1">
                <a:solidFill>
                  <a:srgbClr val="006C2B"/>
                </a:solidFill>
                <a:latin typeface="+mn-lt"/>
              </a:rPr>
              <a:t>quality and roundwood allocation potential </a:t>
            </a:r>
            <a:r>
              <a:rPr lang="de-DE" sz="2800" b="1" smtClean="0">
                <a:solidFill>
                  <a:srgbClr val="006C2B"/>
                </a:solidFill>
                <a:latin typeface="+mn-lt"/>
              </a:rPr>
              <a:t> (WP1.3)</a:t>
            </a:r>
          </a:p>
        </p:txBody>
      </p:sp>
    </p:spTree>
    <p:extLst>
      <p:ext uri="{BB962C8B-B14F-4D97-AF65-F5344CB8AC3E}">
        <p14:creationId xmlns:p14="http://schemas.microsoft.com/office/powerpoint/2010/main" val="48597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1124744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smtClean="0">
                <a:latin typeface="+mn-lt"/>
              </a:rPr>
              <a:t>Current state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latin typeface="+mn-lt"/>
                <a:cs typeface="Calibri"/>
              </a:rPr>
              <a:t>Sample material of three species has been acquired: 30 beech logs, 18 oak logs and 16 chestnut logs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latin typeface="+mn-lt"/>
                <a:cs typeface="Calibri"/>
              </a:rPr>
              <a:t>The logs will arrive at FVA in January 2015; quality sorting, CT scanning and MOE testing will be performed</a:t>
            </a:r>
            <a:r>
              <a:rPr lang="en-US" sz="1600">
                <a:latin typeface="+mn-lt"/>
                <a:cs typeface="Calibri"/>
              </a:rPr>
              <a:t> successively</a:t>
            </a:r>
            <a:endParaRPr lang="en-US" sz="1600" smtClean="0">
              <a:latin typeface="+mn-lt"/>
              <a:cs typeface="Calibri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600" b="1">
                <a:latin typeface="+mn-lt"/>
                <a:cs typeface="Calibri"/>
              </a:rPr>
              <a:t>Upcoming tasks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latin typeface="+mn-lt"/>
                <a:cs typeface="Calibri"/>
              </a:rPr>
              <a:t>Sample logs of ash will be acquired; measurements will be performed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latin typeface="+mn-lt"/>
                <a:cs typeface="Calibri"/>
              </a:rPr>
              <a:t>Testing of feature extraction software for CT images (developed for softwoods) on the hardwood species; adaptation if feasible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600" b="1" smtClean="0">
                <a:latin typeface="+mn-lt"/>
                <a:cs typeface="Calibri"/>
              </a:rPr>
              <a:t>Open questions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latin typeface="+mn-lt"/>
                <a:cs typeface="Calibri"/>
              </a:rPr>
              <a:t>Sawing simulations with virtual logs generated from the CT images</a:t>
            </a:r>
            <a:r>
              <a:rPr lang="en-US" sz="1600">
                <a:cs typeface="Calibri"/>
              </a:rPr>
              <a:t> </a:t>
            </a:r>
            <a:r>
              <a:rPr lang="en-US" sz="1600" smtClean="0">
                <a:cs typeface="Calibri"/>
              </a:rPr>
              <a:t>feasible?</a:t>
            </a:r>
            <a:r>
              <a:rPr lang="en-US" sz="1600" smtClean="0">
                <a:latin typeface="+mn-lt"/>
                <a:cs typeface="Calibri"/>
              </a:rPr>
              <a:t> </a:t>
            </a:r>
            <a:r>
              <a:rPr lang="en-US" sz="1600" smtClean="0">
                <a:latin typeface="+mn-lt"/>
                <a:cs typeface="Calibri"/>
                <a:sym typeface="Wingdings" panose="05000000000000000000" pitchFamily="2" charset="2"/>
              </a:rPr>
              <a:t> Estimation of optimization potential </a:t>
            </a:r>
            <a:r>
              <a:rPr lang="en-US" sz="1600" smtClean="0">
                <a:cs typeface="Calibri"/>
              </a:rPr>
              <a:t>possible</a:t>
            </a:r>
            <a:endParaRPr lang="en-US" sz="1600" smtClean="0">
              <a:latin typeface="+mn-lt"/>
              <a:cs typeface="Calibri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latin typeface="+mn-lt"/>
                <a:cs typeface="Calibri"/>
              </a:rPr>
              <a:t>Lamellas from the sample logs to be strength tested at HFA?</a:t>
            </a:r>
            <a:endParaRPr lang="en-US" sz="1600">
              <a:latin typeface="+mn-lt"/>
              <a:cs typeface="Calibri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0" y="62068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smtClean="0"/>
              <a:t>WP1.3: Log quality and roundwood allocation potential</a:t>
            </a:r>
          </a:p>
        </p:txBody>
      </p:sp>
    </p:spTree>
    <p:extLst>
      <p:ext uri="{BB962C8B-B14F-4D97-AF65-F5344CB8AC3E}">
        <p14:creationId xmlns:p14="http://schemas.microsoft.com/office/powerpoint/2010/main" val="230395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Wn\z1 ALLGEMEINES\BilderBörse\Waldbilder-Bäume\Laubholz\BuEi-übNvj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531440"/>
            <a:ext cx="9361040" cy="702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0" y="260649"/>
            <a:ext cx="9140825" cy="6597352"/>
            <a:chOff x="0" y="260649"/>
            <a:chExt cx="9140825" cy="6597352"/>
          </a:xfrm>
        </p:grpSpPr>
        <p:pic>
          <p:nvPicPr>
            <p:cNvPr id="4" name="Picture 5" descr="FVA_pppr_v_fussleiste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56"/>
            <a:stretch/>
          </p:blipFill>
          <p:spPr bwMode="auto">
            <a:xfrm>
              <a:off x="0" y="260649"/>
              <a:ext cx="9140825" cy="659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hteck 4"/>
            <p:cNvSpPr/>
            <p:nvPr userDrawn="1"/>
          </p:nvSpPr>
          <p:spPr>
            <a:xfrm>
              <a:off x="6832401" y="6165303"/>
              <a:ext cx="2204095" cy="6869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" name="Picture 4" descr="http://fvafrweb-1v/intranet/vorlagen/Gestaltung/Vorlagen/Logos/FVA/fva_logo_rz_de_100px_72dpi.jp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2401" y="6231939"/>
              <a:ext cx="2160000" cy="514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hteck 1"/>
          <p:cNvSpPr/>
          <p:nvPr/>
        </p:nvSpPr>
        <p:spPr>
          <a:xfrm>
            <a:off x="-108520" y="2492896"/>
            <a:ext cx="9361040" cy="93610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34380" y="271762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smtClean="0">
                <a:solidFill>
                  <a:srgbClr val="006C2B"/>
                </a:solidFill>
              </a:rPr>
              <a:t>Thank you for your attention!</a:t>
            </a:r>
            <a:endParaRPr lang="de-DE" sz="2800" b="1">
              <a:solidFill>
                <a:srgbClr val="006C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8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620688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smtClean="0"/>
              <a:t>Hardwood resources in Austria, France and Germany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40000" cy="5592147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ctr" rotWithShape="0">
              <a:schemeClr val="accent4">
                <a:lumMod val="75000"/>
                <a:lumOff val="25000"/>
                <a:alpha val="6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88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620688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/>
              <a:t>Hardwood resources </a:t>
            </a:r>
            <a:r>
              <a:rPr lang="de-DE" sz="2000" b="1" smtClean="0"/>
              <a:t>in Austria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1520" y="1124744"/>
            <a:ext cx="86409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smtClean="0"/>
              <a:t>Standing stocks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mtClean="0"/>
              <a:t>Results </a:t>
            </a:r>
            <a:r>
              <a:rPr lang="en-US" sz="1600"/>
              <a:t>from the inventory 2007/</a:t>
            </a:r>
            <a:r>
              <a:rPr lang="en-US" sz="1600">
                <a:cs typeface="Calibri"/>
              </a:rPr>
              <a:t>09; data provided by BFW (Wolfgang Russ</a:t>
            </a:r>
            <a:r>
              <a:rPr lang="en-US" sz="1600" smtClean="0">
                <a:cs typeface="Calibri"/>
              </a:rPr>
              <a:t>)</a:t>
            </a:r>
            <a:endParaRPr lang="en-US" sz="1600" smtClean="0">
              <a:latin typeface="+mn-l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latin typeface="+mn-lt"/>
              </a:rPr>
              <a:t>Standing stock in production forests, living trees with DBH </a:t>
            </a:r>
            <a:r>
              <a:rPr lang="en-US" sz="1600" smtClean="0">
                <a:latin typeface="+mn-lt"/>
                <a:cs typeface="Calibri"/>
              </a:rPr>
              <a:t>≥ 7 cm</a:t>
            </a:r>
            <a:endParaRPr lang="en-US" sz="1600" dirty="0" smtClean="0">
              <a:latin typeface="+mn-l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latin typeface="+mn-lt"/>
                <a:cs typeface="Calibri"/>
              </a:rPr>
              <a:t>In cubic metres solid </a:t>
            </a:r>
            <a:r>
              <a:rPr lang="en-US" sz="1600" i="1" smtClean="0">
                <a:latin typeface="+mn-lt"/>
                <a:cs typeface="Calibri"/>
              </a:rPr>
              <a:t>over</a:t>
            </a:r>
            <a:r>
              <a:rPr lang="en-US" sz="1600" smtClean="0">
                <a:latin typeface="+mn-lt"/>
                <a:cs typeface="Calibri"/>
              </a:rPr>
              <a:t> bark (m³ sob)</a:t>
            </a:r>
            <a:endParaRPr lang="en-US" sz="1600">
              <a:latin typeface="+mn-lt"/>
              <a:cs typeface="Calibri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600" b="1" smtClean="0">
                <a:latin typeface="+mn-lt"/>
                <a:cs typeface="Calibri"/>
              </a:rPr>
              <a:t>Annual harvest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latin typeface="+mn-lt"/>
              </a:rPr>
              <a:t>Reported by the Austrian ministry of agriculture (</a:t>
            </a:r>
            <a:r>
              <a:rPr lang="de-DE" sz="1600" i="1" smtClean="0">
                <a:latin typeface="+mn-lt"/>
              </a:rPr>
              <a:t>Bundesministerium </a:t>
            </a:r>
            <a:r>
              <a:rPr lang="de-DE" sz="1600" i="1">
                <a:latin typeface="+mn-lt"/>
              </a:rPr>
              <a:t>für Land- und Forstwirtschaft, Umwelt und </a:t>
            </a:r>
            <a:r>
              <a:rPr lang="de-DE" sz="1600" i="1" smtClean="0">
                <a:latin typeface="+mn-lt"/>
              </a:rPr>
              <a:t>Wasserwirtschaft</a:t>
            </a:r>
            <a:r>
              <a:rPr lang="de-DE" sz="1600" smtClean="0">
                <a:latin typeface="+mn-lt"/>
              </a:rPr>
              <a:t>)</a:t>
            </a:r>
            <a:endParaRPr lang="de-DE" sz="1600" baseline="30000" smtClean="0">
              <a:latin typeface="+mn-l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600" smtClean="0">
                <a:latin typeface="+mn-lt"/>
              </a:rPr>
              <a:t>In cubic metres solid </a:t>
            </a:r>
            <a:r>
              <a:rPr lang="de-DE" sz="1600" i="1" smtClean="0">
                <a:latin typeface="+mn-lt"/>
              </a:rPr>
              <a:t>under</a:t>
            </a:r>
            <a:r>
              <a:rPr lang="de-DE" sz="1600" smtClean="0">
                <a:latin typeface="+mn-lt"/>
              </a:rPr>
              <a:t> bark (m³ sub)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57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51520" y="620688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/>
              <a:t>Hardwood resources </a:t>
            </a:r>
            <a:r>
              <a:rPr lang="de-DE" sz="2000" b="1" smtClean="0"/>
              <a:t>in Austria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40000" cy="5592147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ctr" rotWithShape="0">
              <a:schemeClr val="accent4">
                <a:lumMod val="75000"/>
                <a:lumOff val="25000"/>
                <a:alpha val="6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8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51520" y="620688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/>
              <a:t>Hardwood resources </a:t>
            </a:r>
            <a:r>
              <a:rPr lang="de-DE" sz="2000" b="1" smtClean="0"/>
              <a:t>in Austria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40000" cy="5592147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ctr" rotWithShape="0">
              <a:schemeClr val="accent4">
                <a:lumMod val="75000"/>
                <a:lumOff val="25000"/>
                <a:alpha val="6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33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51520" y="620688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/>
              <a:t>Hardwood resources </a:t>
            </a:r>
            <a:r>
              <a:rPr lang="de-DE" sz="2000" b="1" smtClean="0"/>
              <a:t>in Austria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40000" cy="5592147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ctr" rotWithShape="0">
              <a:schemeClr val="accent4">
                <a:lumMod val="75000"/>
                <a:lumOff val="25000"/>
                <a:alpha val="6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40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51520" y="1124744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smtClean="0">
                <a:latin typeface="+mn-lt"/>
              </a:rPr>
              <a:t>Standing stocks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latin typeface="+mn-lt"/>
              </a:rPr>
              <a:t>Results </a:t>
            </a:r>
            <a:r>
              <a:rPr lang="en-US" sz="1600" dirty="0" smtClean="0">
                <a:latin typeface="+mn-lt"/>
              </a:rPr>
              <a:t>from the inventory period 2009 </a:t>
            </a:r>
            <a:r>
              <a:rPr lang="en-US" sz="1600" dirty="0" smtClean="0">
                <a:latin typeface="+mn-lt"/>
                <a:cs typeface="Calibri"/>
              </a:rPr>
              <a:t>– 2013 (inventory campaigns 2009, 2010, 2011, 2012, </a:t>
            </a:r>
            <a:r>
              <a:rPr lang="en-US" sz="1600" smtClean="0">
                <a:latin typeface="+mn-lt"/>
                <a:cs typeface="Calibri"/>
              </a:rPr>
              <a:t>2013); data provided by IGN</a:t>
            </a:r>
            <a:endParaRPr lang="en-US" sz="1600" dirty="0" smtClean="0">
              <a:latin typeface="+mn-lt"/>
              <a:cs typeface="Calibri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latin typeface="+mn-lt"/>
              </a:rPr>
              <a:t>Standing stock in production forests, living trees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latin typeface="+mn-lt"/>
              </a:rPr>
              <a:t>Total standing stock (all trees with DBH </a:t>
            </a:r>
            <a:r>
              <a:rPr lang="en-US" sz="1600" smtClean="0">
                <a:latin typeface="+mn-lt"/>
                <a:cs typeface="Calibri"/>
              </a:rPr>
              <a:t>≥ 7.5 cm)</a:t>
            </a:r>
            <a:endParaRPr lang="en-US" sz="1600" dirty="0" smtClean="0">
              <a:latin typeface="+mn-lt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latin typeface="+mn-lt"/>
              </a:rPr>
              <a:t>Standing stock of “construction wood” (timber </a:t>
            </a:r>
            <a:r>
              <a:rPr lang="en-US" sz="1600">
                <a:latin typeface="+mn-lt"/>
              </a:rPr>
              <a:t>usable for sawing, </a:t>
            </a:r>
            <a:r>
              <a:rPr lang="en-US" sz="1600" i="1" smtClean="0">
                <a:latin typeface="+mn-lt"/>
              </a:rPr>
              <a:t>bois d’</a:t>
            </a:r>
            <a:r>
              <a:rPr lang="en-US" sz="1600" i="1" smtClean="0">
                <a:latin typeface="+mn-lt"/>
                <a:cs typeface="Calibri"/>
              </a:rPr>
              <a:t>œuvre</a:t>
            </a:r>
            <a:r>
              <a:rPr lang="en-US" sz="1600" smtClean="0">
                <a:latin typeface="+mn-lt"/>
                <a:cs typeface="Calibri"/>
              </a:rPr>
              <a:t>): “sufficiently straight” logs with a minimum top diameter of 20 cm and a minimum length of 2 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latin typeface="+mn-lt"/>
                <a:cs typeface="Calibri"/>
              </a:rPr>
              <a:t>In cubic metres solid over bark (m³ sob)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latin typeface="+mn-lt"/>
                <a:cs typeface="Calibri"/>
              </a:rPr>
              <a:t>Standing stock differentiated by species and diameter class, age class, region, forest ownership and “accessibility class” (combination of skidding distance, slope, soil bearing strength, etc</a:t>
            </a:r>
            <a:r>
              <a:rPr lang="en-US" sz="1600">
                <a:latin typeface="+mn-lt"/>
                <a:cs typeface="Calibri"/>
              </a:rPr>
              <a:t>.; </a:t>
            </a:r>
            <a:r>
              <a:rPr lang="en-US" sz="1600" i="1">
                <a:latin typeface="+mn-lt"/>
                <a:cs typeface="Calibri"/>
              </a:rPr>
              <a:t>exploitabilité</a:t>
            </a:r>
            <a:r>
              <a:rPr lang="en-US" sz="1600">
                <a:latin typeface="+mn-lt"/>
                <a:cs typeface="Calibri"/>
              </a:rPr>
              <a:t>)</a:t>
            </a:r>
            <a:endParaRPr lang="en-US" sz="1600" dirty="0"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1520" y="620688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/>
              <a:t>Hardwood resources </a:t>
            </a:r>
            <a:r>
              <a:rPr lang="de-DE" sz="2000" b="1" smtClean="0"/>
              <a:t>in France</a:t>
            </a:r>
          </a:p>
        </p:txBody>
      </p:sp>
    </p:spTree>
    <p:extLst>
      <p:ext uri="{BB962C8B-B14F-4D97-AF65-F5344CB8AC3E}">
        <p14:creationId xmlns:p14="http://schemas.microsoft.com/office/powerpoint/2010/main" val="354738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124744"/>
            <a:ext cx="8640000" cy="5592147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ctr" rotWithShape="0">
              <a:schemeClr val="accent4">
                <a:lumMod val="75000"/>
                <a:lumOff val="25000"/>
                <a:alpha val="6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51520" y="620688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/>
              <a:t>Hardwood resources </a:t>
            </a:r>
            <a:r>
              <a:rPr lang="de-DE" sz="2000" b="1" smtClean="0"/>
              <a:t>in France</a:t>
            </a:r>
          </a:p>
        </p:txBody>
      </p:sp>
    </p:spTree>
    <p:extLst>
      <p:ext uri="{BB962C8B-B14F-4D97-AF65-F5344CB8AC3E}">
        <p14:creationId xmlns:p14="http://schemas.microsoft.com/office/powerpoint/2010/main" val="15834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824</Words>
  <Application>Microsoft Office PowerPoint</Application>
  <PresentationFormat>Bildschirmpräsentation (4:3)</PresentationFormat>
  <Paragraphs>90</Paragraphs>
  <Slides>29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0" baseType="lpstr"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FVA Freiburg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thomas.weidner</dc:creator>
  <cp:lastModifiedBy>Breinig, Lorenz (FORST)</cp:lastModifiedBy>
  <cp:revision>122</cp:revision>
  <cp:lastPrinted>2014-12-18T14:39:33Z</cp:lastPrinted>
  <dcterms:created xsi:type="dcterms:W3CDTF">2010-04-06T09:05:00Z</dcterms:created>
  <dcterms:modified xsi:type="dcterms:W3CDTF">2014-12-22T07:20:18Z</dcterms:modified>
</cp:coreProperties>
</file>