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81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9" r:id="rId4"/>
    <p:sldId id="270" r:id="rId5"/>
    <p:sldId id="260" r:id="rId6"/>
    <p:sldId id="264" r:id="rId7"/>
    <p:sldId id="271" r:id="rId8"/>
  </p:sldIdLst>
  <p:sldSz cx="10688638" cy="7562850"/>
  <p:notesSz cx="9926638" cy="6797675"/>
  <p:defaultTextStyle>
    <a:defPPr>
      <a:defRPr lang="fr-FR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CC9900"/>
    <a:srgbClr val="808000"/>
    <a:srgbClr val="FF0000"/>
    <a:srgbClr val="CCFFCC"/>
    <a:srgbClr val="00CC00"/>
    <a:srgbClr val="33CCCC"/>
    <a:srgbClr val="FF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41" autoAdjust="0"/>
    <p:restoredTop sz="98501" autoAdjust="0"/>
  </p:normalViewPr>
  <p:slideViewPr>
    <p:cSldViewPr snapToGrid="0" snapToObjects="1">
      <p:cViewPr>
        <p:scale>
          <a:sx n="75" d="100"/>
          <a:sy n="75" d="100"/>
        </p:scale>
        <p:origin x="-3012" y="-834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1836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BB9D1B-7975-4022-A143-36AFE18FFDAB}" type="datetime1">
              <a:rPr lang="fr-FR"/>
              <a:pPr>
                <a:defRPr/>
              </a:pPr>
              <a:t>18/12/2014</a:t>
            </a:fld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A24971-98B8-487E-9D9B-7F56B4A48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195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FBB55F4-35C3-4A7C-BF06-5558DD8C1858}" type="datetime1">
              <a:rPr lang="fr-FR"/>
              <a:pPr>
                <a:defRPr/>
              </a:pPr>
              <a:t>18/12/2014</a:t>
            </a:fld>
            <a:endParaRPr lang="fr-F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63888" y="509588"/>
            <a:ext cx="36004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14C827B-B4B9-4237-A93A-1E55DD7A2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68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u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41338"/>
            <a:ext cx="13652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7" descr="0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6824663"/>
            <a:ext cx="7493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800">
                <a:solidFill>
                  <a:srgbClr val="002956"/>
                </a:solidFill>
                <a:latin typeface="Arial" charset="0"/>
                <a:cs typeface="Arial" charset="0"/>
              </a:rPr>
              <a:t>PAGE </a:t>
            </a:r>
            <a:r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t>0</a:t>
            </a:r>
            <a:fld id="{60BB7958-2DDA-47DD-AF7B-20051987AAE2}" type="slidenum"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pPr eaLnBrk="1" hangingPunct="1"/>
              <a:t>‹N°›</a:t>
            </a:fld>
            <a:r>
              <a:rPr lang="fr-FR" altLang="fr-FR" sz="800" b="1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800">
                <a:solidFill>
                  <a:srgbClr val="002956"/>
                </a:solidFill>
                <a:latin typeface="Arial" charset="0"/>
                <a:cs typeface="Arial" charset="0"/>
              </a:rPr>
              <a:t>l </a:t>
            </a:r>
            <a:r>
              <a:rPr lang="en-US" altLang="fr-FR" sz="600">
                <a:solidFill>
                  <a:srgbClr val="002956"/>
                </a:solidFill>
                <a:latin typeface="Arial" charset="0"/>
                <a:cs typeface="Arial" charset="0"/>
              </a:rPr>
              <a:t>© FCBA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701833" y="3032752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1701833" y="3809629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453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FD676987-E2A2-4814-9066-F6FAC901294A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fr-FR" sz="8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Avril 2013 </a:t>
            </a:r>
            <a:r>
              <a:rPr lang="en-US" sz="6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11" name="Titre 9"/>
          <p:cNvSpPr>
            <a:spLocks noGrp="1"/>
          </p:cNvSpPr>
          <p:nvPr>
            <p:ph type="title"/>
          </p:nvPr>
        </p:nvSpPr>
        <p:spPr>
          <a:xfrm>
            <a:off x="1707877" y="1297086"/>
            <a:ext cx="7597198" cy="472447"/>
          </a:xfrm>
          <a:prstGeom prst="rect">
            <a:avLst/>
          </a:prstGeom>
        </p:spPr>
        <p:txBody>
          <a:bodyPr vert="horz"/>
          <a:lstStyle>
            <a:lvl1pPr algn="l">
              <a:defRPr sz="3000" b="1" spc="100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48826" y="787031"/>
            <a:ext cx="5079631" cy="271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448826" y="422224"/>
            <a:ext cx="8145754" cy="355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710266" y="220927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1709738" y="2514599"/>
            <a:ext cx="8450262" cy="1430338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15"/>
          </p:nvPr>
        </p:nvSpPr>
        <p:spPr>
          <a:xfrm>
            <a:off x="1712167" y="518131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1711639" y="5486639"/>
            <a:ext cx="8450262" cy="948028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Espace réservé du texte 17"/>
          <p:cNvSpPr>
            <a:spLocks noGrp="1"/>
          </p:cNvSpPr>
          <p:nvPr>
            <p:ph type="body" sz="quarter" idx="17"/>
          </p:nvPr>
        </p:nvSpPr>
        <p:spPr>
          <a:xfrm>
            <a:off x="1712695" y="4097807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texte 19"/>
          <p:cNvSpPr>
            <a:spLocks noGrp="1"/>
          </p:cNvSpPr>
          <p:nvPr>
            <p:ph type="body" sz="quarter" idx="18"/>
          </p:nvPr>
        </p:nvSpPr>
        <p:spPr>
          <a:xfrm>
            <a:off x="1712167" y="4377732"/>
            <a:ext cx="8450262" cy="685335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9281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701800" y="7040563"/>
            <a:ext cx="2303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93253931-EC31-4270-A3DD-0A96E69AF73F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DÉCEMBRE 2012 I </a:t>
            </a:r>
            <a:r>
              <a:rPr lang="en-US" sz="6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11" name="Titre 9"/>
          <p:cNvSpPr>
            <a:spLocks noGrp="1"/>
          </p:cNvSpPr>
          <p:nvPr>
            <p:ph type="title"/>
          </p:nvPr>
        </p:nvSpPr>
        <p:spPr>
          <a:xfrm>
            <a:off x="1707877" y="1297086"/>
            <a:ext cx="7597198" cy="472447"/>
          </a:xfrm>
          <a:prstGeom prst="rect">
            <a:avLst/>
          </a:prstGeom>
        </p:spPr>
        <p:txBody>
          <a:bodyPr vert="horz"/>
          <a:lstStyle>
            <a:lvl1pPr algn="l">
              <a:defRPr sz="3000" b="1" spc="100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48826" y="787031"/>
            <a:ext cx="5079631" cy="271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448826" y="422224"/>
            <a:ext cx="8145754" cy="3559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710266" y="2209273"/>
            <a:ext cx="5984875" cy="3307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800">
                <a:latin typeface="Arial"/>
                <a:cs typeface="Arial"/>
              </a:defRPr>
            </a:lvl2pPr>
            <a:lvl3pPr marL="1042874" indent="0">
              <a:buNone/>
              <a:defRPr sz="1800">
                <a:latin typeface="Arial"/>
                <a:cs typeface="Arial"/>
              </a:defRPr>
            </a:lvl3pPr>
            <a:lvl4pPr marL="1564310" indent="0">
              <a:buNone/>
              <a:defRPr sz="1800">
                <a:latin typeface="Arial"/>
                <a:cs typeface="Arial"/>
              </a:defRPr>
            </a:lvl4pPr>
            <a:lvl5pPr marL="2085747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4"/>
          </p:nvPr>
        </p:nvSpPr>
        <p:spPr>
          <a:xfrm>
            <a:off x="1709738" y="2514599"/>
            <a:ext cx="8450262" cy="626534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2956"/>
                </a:solidFill>
                <a:latin typeface="Arial"/>
                <a:cs typeface="Arial"/>
              </a:defRPr>
            </a:lvl1pPr>
            <a:lvl2pPr marL="521436" indent="0">
              <a:buNone/>
              <a:defRPr sz="1200">
                <a:latin typeface="Arial"/>
                <a:cs typeface="Arial"/>
              </a:defRPr>
            </a:lvl2pPr>
            <a:lvl3pPr marL="1042874" indent="0">
              <a:buNone/>
              <a:defRPr sz="1200">
                <a:latin typeface="Arial"/>
                <a:cs typeface="Arial"/>
              </a:defRPr>
            </a:lvl3pPr>
            <a:lvl4pPr marL="1564310" indent="0">
              <a:buNone/>
              <a:defRPr sz="1200">
                <a:latin typeface="Arial"/>
                <a:cs typeface="Arial"/>
              </a:defRPr>
            </a:lvl4pPr>
            <a:lvl5pPr marL="2085747" indent="0">
              <a:buNone/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26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9" y="2349387"/>
            <a:ext cx="9085342" cy="162111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521391" indent="0" algn="ctr">
              <a:buNone/>
              <a:defRPr/>
            </a:lvl2pPr>
            <a:lvl3pPr marL="1042783" indent="0" algn="ctr">
              <a:buNone/>
              <a:defRPr/>
            </a:lvl3pPr>
            <a:lvl4pPr marL="1564174" indent="0" algn="ctr">
              <a:buNone/>
              <a:defRPr/>
            </a:lvl4pPr>
            <a:lvl5pPr marL="2085566" indent="0" algn="ctr">
              <a:buNone/>
              <a:defRPr/>
            </a:lvl5pPr>
            <a:lvl6pPr marL="2606957" indent="0" algn="ctr">
              <a:buNone/>
              <a:defRPr/>
            </a:lvl6pPr>
            <a:lvl7pPr marL="3128349" indent="0" algn="ctr">
              <a:buNone/>
              <a:defRPr/>
            </a:lvl7pPr>
            <a:lvl8pPr marL="3649740" indent="0" algn="ctr">
              <a:buNone/>
              <a:defRPr/>
            </a:lvl8pPr>
            <a:lvl9pPr marL="41711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0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080" y="336127"/>
            <a:ext cx="8550910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080" y="1848697"/>
            <a:ext cx="8550910" cy="4537710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4988" y="7194550"/>
            <a:ext cx="2493962" cy="21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4" tIns="52138" rIns="104274" bIns="5213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538413" y="7226300"/>
            <a:ext cx="5611812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74" tIns="52138" rIns="104274" bIns="5213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553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78138" y="7061200"/>
            <a:ext cx="1579562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800350" y="6997700"/>
            <a:ext cx="49482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58788"/>
            <a:ext cx="987107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2878138" y="43545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787363" y="3032718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2787363" y="3809595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06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78138" y="7061200"/>
            <a:ext cx="1579562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800350" y="6997700"/>
            <a:ext cx="49482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58788"/>
            <a:ext cx="987107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2878138" y="52181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787363" y="3896352"/>
            <a:ext cx="7597198" cy="711075"/>
          </a:xfrm>
          <a:prstGeom prst="rect">
            <a:avLst/>
          </a:prstGeom>
        </p:spPr>
        <p:txBody>
          <a:bodyPr vert="horz"/>
          <a:lstStyle>
            <a:lvl1pPr algn="l">
              <a:defRPr sz="3600" b="1" baseline="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2787363" y="4673229"/>
            <a:ext cx="3208338" cy="41248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2787363" y="3118480"/>
            <a:ext cx="6843712" cy="75079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300" b="1">
                <a:solidFill>
                  <a:srgbClr val="002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1241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7400" y="7064375"/>
            <a:ext cx="1579563" cy="125413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 anchor="ctr"/>
          <a:lstStyle/>
          <a:p>
            <a:pPr algn="ctr" defTabSz="521437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6824663"/>
            <a:ext cx="74136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1701800" y="7045325"/>
            <a:ext cx="1828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44A05094-D878-4B53-AA64-EC80D93D5234}" type="slidenum"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‹N°›</a:t>
            </a:fld>
            <a:r>
              <a:rPr lang="fr-FR" sz="8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/06 </a:t>
            </a:r>
            <a:r>
              <a:rPr 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DÉCEMBRE 2012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795963" y="7000875"/>
            <a:ext cx="4948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733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301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900" b="1">
                <a:solidFill>
                  <a:schemeClr val="bg1"/>
                </a:solidFill>
                <a:latin typeface="Arial" charset="0"/>
                <a:cs typeface="Arial" charset="0"/>
              </a:rPr>
              <a:t>FCBA Institut technologique  </a:t>
            </a:r>
            <a:r>
              <a:rPr lang="fr-FR" altLang="fr-FR" sz="900">
                <a:solidFill>
                  <a:srgbClr val="002956"/>
                </a:solidFill>
                <a:latin typeface="Arial" charset="0"/>
                <a:cs typeface="Arial" charset="0"/>
              </a:rPr>
              <a:t>Forêt   Cellulose   Bois – construction   Ameublement</a:t>
            </a:r>
            <a:endParaRPr lang="fr-FR" altLang="fr-FR" sz="1300" baseline="30000">
              <a:solidFill>
                <a:srgbClr val="002956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16" r:id="rId4"/>
    <p:sldLayoutId id="2147483817" r:id="rId5"/>
    <p:sldLayoutId id="2147483824" r:id="rId6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7338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30188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</p:sldLayoutIdLst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0" indent="-258763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uillaume.legrand@fcba.f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4"/>
          <p:cNvSpPr>
            <a:spLocks noGrp="1"/>
          </p:cNvSpPr>
          <p:nvPr>
            <p:ph type="title"/>
          </p:nvPr>
        </p:nvSpPr>
        <p:spPr bwMode="auto">
          <a:xfrm>
            <a:off x="533400" y="1960563"/>
            <a:ext cx="9705975" cy="4713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EU-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0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0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WP4  – 	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Glulam</a:t>
            </a: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 made of 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3200" dirty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3200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			or 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mixing</a:t>
            </a: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hardwoods</a:t>
            </a: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 and </a:t>
            </a:r>
            <a:r>
              <a:rPr lang="fr-FR" altLang="fr-FR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softwoods</a:t>
            </a: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  <a:b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3200" dirty="0" smtClean="0">
                <a:latin typeface="Arial" charset="0"/>
                <a:ea typeface="ＭＳ Ｐゴシック" pitchFamily="34" charset="-128"/>
                <a:cs typeface="Arial" charset="0"/>
              </a:rPr>
              <a:t>Program update</a:t>
            </a: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Guillaume Legrand – MPA, 19</a:t>
            </a:r>
            <a:r>
              <a:rPr lang="fr-FR" altLang="fr-FR" sz="24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 of </a:t>
            </a:r>
            <a:r>
              <a:rPr lang="fr-FR" altLang="fr-FR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December</a:t>
            </a: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, 2014</a:t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altLang="fr-FR" sz="1800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2425640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>
                <a:solidFill>
                  <a:srgbClr val="002956"/>
                </a:solidFill>
              </a:rPr>
              <a:t>Aims</a:t>
            </a:r>
            <a:r>
              <a:rPr lang="fr-FR" altLang="fr-FR" sz="2900" b="1" dirty="0">
                <a:solidFill>
                  <a:srgbClr val="002956"/>
                </a:solidFill>
              </a:rPr>
              <a:t> </a:t>
            </a:r>
            <a:r>
              <a:rPr lang="fr-FR" altLang="fr-FR" sz="2900" b="1" dirty="0" smtClean="0">
                <a:solidFill>
                  <a:srgbClr val="002956"/>
                </a:solidFill>
              </a:rPr>
              <a:t>of WP4</a:t>
            </a:r>
            <a:r>
              <a:rPr lang="fr-FR" altLang="fr-FR" sz="2900" b="1" dirty="0">
                <a:solidFill>
                  <a:srgbClr val="002956"/>
                </a:solidFill>
              </a:rPr>
              <a:t>…</a:t>
            </a:r>
          </a:p>
        </p:txBody>
      </p:sp>
      <p:grpSp>
        <p:nvGrpSpPr>
          <p:cNvPr id="124935" name="Group 7"/>
          <p:cNvGrpSpPr>
            <a:grpSpLocks/>
          </p:cNvGrpSpPr>
          <p:nvPr/>
        </p:nvGrpSpPr>
        <p:grpSpPr bwMode="auto">
          <a:xfrm>
            <a:off x="1524000" y="1649413"/>
            <a:ext cx="3327400" cy="1068387"/>
            <a:chOff x="976" y="855"/>
            <a:chExt cx="2096" cy="673"/>
          </a:xfrm>
        </p:grpSpPr>
        <p:sp>
          <p:nvSpPr>
            <p:cNvPr id="124934" name="Oval 6"/>
            <p:cNvSpPr>
              <a:spLocks noChangeArrowheads="1"/>
            </p:cNvSpPr>
            <p:nvPr/>
          </p:nvSpPr>
          <p:spPr bwMode="auto">
            <a:xfrm>
              <a:off x="976" y="855"/>
              <a:ext cx="2096" cy="6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endParaRPr lang="fr-FR" altLang="fr-FR">
                <a:solidFill>
                  <a:schemeClr val="bg1"/>
                </a:solidFill>
              </a:endParaRPr>
            </a:p>
          </p:txBody>
        </p:sp>
        <p:sp>
          <p:nvSpPr>
            <p:cNvPr id="124932" name="Text Box 4"/>
            <p:cNvSpPr txBox="1">
              <a:spLocks noChangeArrowheads="1"/>
            </p:cNvSpPr>
            <p:nvPr/>
          </p:nvSpPr>
          <p:spPr bwMode="auto">
            <a:xfrm>
              <a:off x="1116" y="960"/>
              <a:ext cx="181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fr-FR" altLang="fr-FR" dirty="0">
                  <a:solidFill>
                    <a:schemeClr val="bg1"/>
                  </a:solidFill>
                </a:rPr>
                <a:t>WP1: </a:t>
              </a:r>
            </a:p>
            <a:p>
              <a:pPr algn="ctr" defTabSz="914400" eaLnBrk="1" hangingPunct="1"/>
              <a:r>
                <a:rPr lang="fr-FR" altLang="fr-FR" dirty="0" err="1">
                  <a:solidFill>
                    <a:schemeClr val="bg1"/>
                  </a:solidFill>
                </a:rPr>
                <a:t>Hardwoods</a:t>
              </a:r>
              <a:r>
                <a:rPr lang="fr-FR" altLang="fr-FR" dirty="0">
                  <a:solidFill>
                    <a:schemeClr val="bg1"/>
                  </a:solidFill>
                </a:rPr>
                <a:t> </a:t>
              </a:r>
              <a:r>
                <a:rPr lang="fr-FR" altLang="fr-FR" dirty="0" err="1" smtClean="0">
                  <a:solidFill>
                    <a:schemeClr val="bg1"/>
                  </a:solidFill>
                </a:rPr>
                <a:t>supply</a:t>
              </a:r>
              <a:r>
                <a:rPr lang="fr-FR" altLang="fr-FR" dirty="0" smtClean="0">
                  <a:solidFill>
                    <a:schemeClr val="bg1"/>
                  </a:solidFill>
                </a:rPr>
                <a:t> </a:t>
              </a:r>
              <a:r>
                <a:rPr lang="fr-FR" altLang="fr-FR" dirty="0" err="1" smtClean="0">
                  <a:solidFill>
                    <a:schemeClr val="bg1"/>
                  </a:solidFill>
                </a:rPr>
                <a:t>chain</a:t>
              </a:r>
              <a:endParaRPr lang="fr-FR" altLang="fr-F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6578600" y="1649413"/>
            <a:ext cx="3327400" cy="1068387"/>
            <a:chOff x="2648" y="1645"/>
            <a:chExt cx="2096" cy="673"/>
          </a:xfrm>
        </p:grpSpPr>
        <p:sp>
          <p:nvSpPr>
            <p:cNvPr id="124937" name="Oval 9"/>
            <p:cNvSpPr>
              <a:spLocks noChangeArrowheads="1"/>
            </p:cNvSpPr>
            <p:nvPr/>
          </p:nvSpPr>
          <p:spPr bwMode="auto">
            <a:xfrm>
              <a:off x="2648" y="1645"/>
              <a:ext cx="2096" cy="673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endParaRPr lang="fr-FR" altLang="fr-FR">
                <a:solidFill>
                  <a:schemeClr val="bg1"/>
                </a:solidFill>
              </a:endParaRPr>
            </a:p>
          </p:txBody>
        </p:sp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2768" y="1751"/>
              <a:ext cx="1856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fr-FR" altLang="fr-FR">
                  <a:solidFill>
                    <a:schemeClr val="bg1"/>
                  </a:solidFill>
                </a:rPr>
                <a:t>WP2: </a:t>
              </a:r>
            </a:p>
            <a:p>
              <a:pPr algn="ctr" defTabSz="914400" eaLnBrk="1" hangingPunct="1"/>
              <a:r>
                <a:rPr lang="fr-FR" altLang="fr-FR">
                  <a:solidFill>
                    <a:schemeClr val="bg1"/>
                  </a:solidFill>
                </a:rPr>
                <a:t>Hardwoods strength data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3705225" y="2679700"/>
            <a:ext cx="4108450" cy="1220788"/>
            <a:chOff x="3998" y="831"/>
            <a:chExt cx="2588" cy="769"/>
          </a:xfrm>
        </p:grpSpPr>
        <p:sp>
          <p:nvSpPr>
            <p:cNvPr id="124940" name="Oval 12"/>
            <p:cNvSpPr>
              <a:spLocks noChangeArrowheads="1"/>
            </p:cNvSpPr>
            <p:nvPr/>
          </p:nvSpPr>
          <p:spPr bwMode="auto">
            <a:xfrm>
              <a:off x="3998" y="831"/>
              <a:ext cx="2588" cy="76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endParaRPr lang="fr-FR" altLang="fr-FR">
                <a:solidFill>
                  <a:schemeClr val="bg1"/>
                </a:solidFill>
              </a:endParaRPr>
            </a:p>
          </p:txBody>
        </p:sp>
        <p:sp>
          <p:nvSpPr>
            <p:cNvPr id="124941" name="Text Box 13"/>
            <p:cNvSpPr txBox="1">
              <a:spLocks noChangeArrowheads="1"/>
            </p:cNvSpPr>
            <p:nvPr/>
          </p:nvSpPr>
          <p:spPr bwMode="auto">
            <a:xfrm>
              <a:off x="4130" y="951"/>
              <a:ext cx="233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eaLnBrk="0" hangingPunct="0"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415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987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559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913188" indent="-2555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defTabSz="914400" eaLnBrk="1" hangingPunct="1"/>
              <a:r>
                <a:rPr lang="fr-FR" altLang="fr-FR">
                  <a:solidFill>
                    <a:schemeClr val="bg1"/>
                  </a:solidFill>
                </a:rPr>
                <a:t>WP3: </a:t>
              </a:r>
            </a:p>
            <a:p>
              <a:pPr algn="ctr" defTabSz="914400" eaLnBrk="1" hangingPunct="1"/>
              <a:r>
                <a:rPr lang="fr-FR" altLang="fr-FR">
                  <a:solidFill>
                    <a:schemeClr val="bg1"/>
                  </a:solidFill>
                </a:rPr>
                <a:t>Adhesives for structural bonding</a:t>
              </a:r>
            </a:p>
          </p:txBody>
        </p:sp>
      </p:grpSp>
      <p:sp>
        <p:nvSpPr>
          <p:cNvPr id="124942" name="AutoShape 14"/>
          <p:cNvSpPr>
            <a:spLocks/>
          </p:cNvSpPr>
          <p:nvPr/>
        </p:nvSpPr>
        <p:spPr bwMode="auto">
          <a:xfrm rot="16200000">
            <a:off x="5374482" y="42068"/>
            <a:ext cx="647700" cy="9136063"/>
          </a:xfrm>
          <a:prstGeom prst="leftBrace">
            <a:avLst>
              <a:gd name="adj1" fmla="val 1175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1190625" y="5316538"/>
            <a:ext cx="89362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400" b="1" dirty="0">
                <a:solidFill>
                  <a:srgbClr val="002956"/>
                </a:solidFill>
              </a:rPr>
              <a:t>WP4: </a:t>
            </a:r>
            <a:r>
              <a:rPr lang="fr-FR" altLang="fr-FR" sz="2400" b="1" dirty="0" err="1">
                <a:solidFill>
                  <a:srgbClr val="002956"/>
                </a:solidFill>
              </a:rPr>
              <a:t>Glulam</a:t>
            </a:r>
            <a:r>
              <a:rPr lang="fr-FR" altLang="fr-FR" sz="2400" b="1" dirty="0">
                <a:solidFill>
                  <a:srgbClr val="002956"/>
                </a:solidFill>
              </a:rPr>
              <a:t> made of </a:t>
            </a:r>
            <a:r>
              <a:rPr lang="fr-FR" altLang="fr-FR" sz="2400" b="1" dirty="0" err="1">
                <a:solidFill>
                  <a:srgbClr val="002956"/>
                </a:solidFill>
              </a:rPr>
              <a:t>hardwoods</a:t>
            </a:r>
            <a:r>
              <a:rPr lang="fr-FR" altLang="fr-FR" sz="2400" b="1" dirty="0">
                <a:solidFill>
                  <a:srgbClr val="002956"/>
                </a:solidFill>
              </a:rPr>
              <a:t> or </a:t>
            </a:r>
            <a:r>
              <a:rPr lang="fr-FR" altLang="fr-FR" sz="2400" b="1" dirty="0" err="1">
                <a:solidFill>
                  <a:srgbClr val="002956"/>
                </a:solidFill>
              </a:rPr>
              <a:t>mixing</a:t>
            </a:r>
            <a:r>
              <a:rPr lang="fr-FR" altLang="fr-FR" sz="2400" b="1" dirty="0">
                <a:solidFill>
                  <a:srgbClr val="002956"/>
                </a:solidFill>
              </a:rPr>
              <a:t> </a:t>
            </a:r>
            <a:r>
              <a:rPr lang="fr-FR" altLang="fr-FR" sz="2400" b="1" dirty="0" err="1">
                <a:solidFill>
                  <a:srgbClr val="002956"/>
                </a:solidFill>
              </a:rPr>
              <a:t>hardwoods</a:t>
            </a:r>
            <a:r>
              <a:rPr lang="fr-FR" altLang="fr-FR" sz="2400" b="1" dirty="0">
                <a:solidFill>
                  <a:srgbClr val="002956"/>
                </a:solidFill>
              </a:rPr>
              <a:t> &amp; </a:t>
            </a:r>
            <a:r>
              <a:rPr lang="fr-FR" altLang="fr-FR" sz="2400" b="1" dirty="0" err="1">
                <a:solidFill>
                  <a:srgbClr val="002956"/>
                </a:solidFill>
              </a:rPr>
              <a:t>softwoods</a:t>
            </a:r>
            <a:endParaRPr lang="fr-FR" altLang="fr-FR" sz="2400" b="1" dirty="0">
              <a:solidFill>
                <a:srgbClr val="0029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305050" y="533400"/>
            <a:ext cx="2425640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>
                <a:solidFill>
                  <a:srgbClr val="002956"/>
                </a:solidFill>
              </a:rPr>
              <a:t>Aims</a:t>
            </a:r>
            <a:r>
              <a:rPr lang="fr-FR" altLang="fr-FR" sz="2900" b="1" dirty="0">
                <a:solidFill>
                  <a:srgbClr val="002956"/>
                </a:solidFill>
              </a:rPr>
              <a:t> </a:t>
            </a:r>
            <a:r>
              <a:rPr lang="fr-FR" altLang="fr-FR" sz="2900" b="1" dirty="0" smtClean="0">
                <a:solidFill>
                  <a:srgbClr val="002956"/>
                </a:solidFill>
              </a:rPr>
              <a:t>of WP4</a:t>
            </a:r>
            <a:r>
              <a:rPr lang="fr-FR" altLang="fr-FR" sz="2900" b="1" dirty="0">
                <a:solidFill>
                  <a:srgbClr val="002956"/>
                </a:solidFill>
              </a:rPr>
              <a:t>…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850900" y="2243138"/>
            <a:ext cx="91567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defTabSz="914400" eaLnBrk="1" hangingPunct="1">
              <a:buFont typeface="Webdings" panose="05030102010509060703" pitchFamily="18" charset="2"/>
              <a:buChar char=""/>
            </a:pP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Expected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outcome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: </a:t>
            </a:r>
            <a:r>
              <a:rPr lang="en-GB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development </a:t>
            </a:r>
            <a:r>
              <a:rPr lang="en-GB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of industrial application of hardwoods in timber construction</a:t>
            </a: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20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Economicaly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and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technicaly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competitive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glulam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beam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build-ups</a:t>
            </a: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Simulation</a:t>
            </a:r>
            <a:endParaRPr lang="fr-FR" altLang="fr-FR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84300" lvl="2" indent="-34290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Production and 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testing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(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missing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data, validation of the model)</a:t>
            </a: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r>
              <a:rPr lang="fr-FR" altLang="fr-FR" sz="20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model 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 </a:t>
            </a:r>
            <a:r>
              <a:rPr lang="fr-FR" altLang="fr-FR" sz="20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prEN</a:t>
            </a:r>
            <a:r>
              <a:rPr lang="fr-FR" altLang="fr-FR" sz="20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14080-2</a:t>
            </a:r>
            <a:endParaRPr lang="fr-FR" altLang="fr-FR" sz="20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27150" lvl="2" indent="-28575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 smtClean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1327150" lvl="2" indent="-285750" defTabSz="914400" eaLnBrk="1" hangingPunct="1">
              <a:buFont typeface="Arial" panose="020B0604020202020204" pitchFamily="34" charset="0"/>
              <a:buChar char="•"/>
            </a:pP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Beam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   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   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Lamella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err="1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  <a:sym typeface="Symbol"/>
              </a:rPr>
              <a:t>(WP2) and 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finger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1600" b="1" dirty="0">
                <a:solidFill>
                  <a:srgbClr val="002956"/>
                </a:solidFill>
                <a:latin typeface="Arial" charset="0"/>
                <a:cs typeface="Arial" charset="0"/>
              </a:rPr>
              <a:t>joint </a:t>
            </a:r>
            <a:r>
              <a:rPr lang="fr-FR" altLang="fr-FR" sz="1600" b="1" dirty="0" err="1" smtClean="0">
                <a:solidFill>
                  <a:srgbClr val="002956"/>
                </a:solidFill>
                <a:latin typeface="Arial" charset="0"/>
                <a:cs typeface="Arial" charset="0"/>
              </a:rPr>
              <a:t>strength</a:t>
            </a:r>
            <a:r>
              <a:rPr lang="fr-FR" altLang="fr-FR" sz="1600" b="1" dirty="0" smtClean="0">
                <a:solidFill>
                  <a:srgbClr val="002956"/>
                </a:solidFill>
                <a:latin typeface="Arial" charset="0"/>
                <a:cs typeface="Arial" charset="0"/>
              </a:rPr>
              <a:t> (WP3)</a:t>
            </a:r>
            <a:endParaRPr lang="fr-FR" altLang="fr-FR" sz="1600" b="1" dirty="0">
              <a:solidFill>
                <a:srgbClr val="002956"/>
              </a:solidFill>
              <a:latin typeface="Arial" charset="0"/>
              <a:cs typeface="Arial" charset="0"/>
            </a:endParaRPr>
          </a:p>
          <a:p>
            <a:pPr marL="863600" lvl="1" indent="-342900" defTabSz="914400" eaLnBrk="1" hangingPunct="1">
              <a:buFont typeface="Calibri" panose="020F0502020204030204" pitchFamily="34" charset="0"/>
              <a:buChar char="‒"/>
            </a:pPr>
            <a:endParaRPr lang="fr-FR" altLang="fr-FR" sz="2000" b="1" dirty="0" smtClean="0">
              <a:solidFill>
                <a:schemeClr val="hlink"/>
              </a:solidFill>
            </a:endParaRPr>
          </a:p>
          <a:p>
            <a:pPr marL="342900" indent="-342900" defTabSz="914400" eaLnBrk="1" hangingPunct="1">
              <a:buFont typeface="Arial" panose="020B0604020202020204" pitchFamily="34" charset="0"/>
              <a:buChar char="•"/>
            </a:pPr>
            <a:endParaRPr lang="fr-FR" altLang="fr-FR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305050" y="546100"/>
            <a:ext cx="998198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err="1" smtClean="0">
                <a:solidFill>
                  <a:srgbClr val="002956"/>
                </a:solidFill>
              </a:rPr>
              <a:t>Tasks</a:t>
            </a:r>
            <a:endParaRPr lang="fr-FR" altLang="fr-FR" sz="2000" b="1" dirty="0">
              <a:solidFill>
                <a:srgbClr val="002956"/>
              </a:solidFill>
            </a:endParaRPr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 bwMode="auto">
          <a:xfrm>
            <a:off x="1305549" y="2252663"/>
            <a:ext cx="8855075" cy="3678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4.1.   Survey / extraction of data </a:t>
            </a:r>
            <a:r>
              <a:rPr lang="fr-FR" altLang="fr-FR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from</a:t>
            </a:r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altLang="fr-FR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previous</a:t>
            </a:r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altLang="fr-FR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projects</a:t>
            </a:r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4.2.   Simulation of glued laminated hardwood timber: homogeneous, inhomogeneous,  hybrid</a:t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4.3.   </a:t>
            </a:r>
            <a:r>
              <a:rPr lang="en-US" altLang="fr-FR" sz="1800" dirty="0"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roduction &amp; testing of glued laminated hardwood timber: </a:t>
            </a:r>
            <a:r>
              <a:rPr lang="en-US" altLang="fr-FR" sz="1800" dirty="0">
                <a:latin typeface="Arial" charset="0"/>
                <a:ea typeface="ＭＳ Ｐゴシック" pitchFamily="34" charset="-128"/>
                <a:cs typeface="Arial" charset="0"/>
              </a:rPr>
              <a:t>homogeneous, inhomogeneous,  hybrid</a:t>
            </a: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6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>4.4    Input of experimental data to fit the model, FE calculations</a:t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US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18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fr-FR" alt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fr-FR" altLang="fr-FR" sz="1800" dirty="0" smtClean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97" name="Text Box 457"/>
          <p:cNvSpPr txBox="1">
            <a:spLocks noChangeArrowheads="1"/>
          </p:cNvSpPr>
          <p:nvPr/>
        </p:nvSpPr>
        <p:spPr bwMode="auto">
          <a:xfrm>
            <a:off x="2305050" y="901700"/>
            <a:ext cx="41862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>
                <a:solidFill>
                  <a:srgbClr val="002956"/>
                </a:solidFill>
              </a:rPr>
              <a:t>Some proposals to discuss</a:t>
            </a:r>
          </a:p>
        </p:txBody>
      </p:sp>
      <p:pic>
        <p:nvPicPr>
          <p:cNvPr id="4" name="Image 3"/>
          <p:cNvPicPr/>
          <p:nvPr/>
        </p:nvPicPr>
        <p:blipFill rotWithShape="1">
          <a:blip r:embed="rId3"/>
          <a:srcRect l="1123" t="16473" r="39350" b="11314"/>
          <a:stretch/>
        </p:blipFill>
        <p:spPr bwMode="auto">
          <a:xfrm>
            <a:off x="0" y="0"/>
            <a:ext cx="10688638" cy="72643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97" name="Text Box 457"/>
          <p:cNvSpPr txBox="1">
            <a:spLocks noChangeArrowheads="1"/>
          </p:cNvSpPr>
          <p:nvPr/>
        </p:nvSpPr>
        <p:spPr bwMode="auto">
          <a:xfrm>
            <a:off x="2305050" y="901700"/>
            <a:ext cx="1802072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smtClean="0">
                <a:solidFill>
                  <a:srgbClr val="002956"/>
                </a:solidFill>
              </a:rPr>
              <a:t>Discussion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5" name="Text Box 457"/>
          <p:cNvSpPr txBox="1">
            <a:spLocks noChangeArrowheads="1"/>
          </p:cNvSpPr>
          <p:nvPr/>
        </p:nvSpPr>
        <p:spPr bwMode="auto">
          <a:xfrm>
            <a:off x="4781550" y="3098800"/>
            <a:ext cx="816225" cy="5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indent="-65088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indent="-193675"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900" b="1" dirty="0" smtClean="0">
                <a:solidFill>
                  <a:srgbClr val="002956"/>
                </a:solidFill>
              </a:rPr>
              <a:t>.  .  .</a:t>
            </a:r>
            <a:endParaRPr lang="fr-FR" altLang="fr-FR" sz="2900" b="1" dirty="0">
              <a:solidFill>
                <a:srgbClr val="00295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0263" y="4810294"/>
            <a:ext cx="7119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2400" dirty="0" smtClean="0"/>
              <a:t>Guillaume </a:t>
            </a:r>
            <a:r>
              <a:rPr lang="en-US" altLang="fr-FR" sz="2400" dirty="0"/>
              <a:t>Legrand (</a:t>
            </a:r>
            <a:r>
              <a:rPr lang="en-US" altLang="fr-FR" sz="2400" dirty="0">
                <a:hlinkClick r:id="rId3"/>
              </a:rPr>
              <a:t>guillaume.legrand@fcba.fr</a:t>
            </a:r>
            <a:r>
              <a:rPr lang="en-US" altLang="fr-FR" sz="2400" dirty="0" smtClean="0"/>
              <a:t>)</a:t>
            </a:r>
          </a:p>
          <a:p>
            <a:r>
              <a:rPr lang="en-US" altLang="fr-FR" sz="2400" dirty="0" smtClean="0"/>
              <a:t>Carole Faye (</a:t>
            </a:r>
            <a:r>
              <a:rPr lang="en-US" altLang="fr-FR" sz="2400" u="sng" dirty="0">
                <a:solidFill>
                  <a:srgbClr val="0000FF"/>
                </a:solidFill>
              </a:rPr>
              <a:t>c</a:t>
            </a:r>
            <a:r>
              <a:rPr lang="en-US" altLang="fr-FR" sz="2400" u="sng" dirty="0">
                <a:solidFill>
                  <a:srgbClr val="0000FF"/>
                </a:solidFill>
              </a:rPr>
              <a:t>arole.faye@fcba.fr</a:t>
            </a:r>
            <a:r>
              <a:rPr lang="en-US" altLang="fr-FR" sz="2400" dirty="0" smtClean="0"/>
              <a:t>)</a:t>
            </a:r>
          </a:p>
          <a:p>
            <a:r>
              <a:rPr lang="en-US" altLang="fr-FR" sz="2400" dirty="0" smtClean="0"/>
              <a:t>Mathieu Lambert(</a:t>
            </a:r>
            <a:r>
              <a:rPr lang="en-US" altLang="fr-FR" sz="2400" u="sng" dirty="0" smtClean="0">
                <a:solidFill>
                  <a:srgbClr val="0000FF"/>
                </a:solidFill>
              </a:rPr>
              <a:t>mathieu.lambert@fcba.f</a:t>
            </a:r>
            <a:r>
              <a:rPr lang="en-US" altLang="fr-FR" sz="2400" u="sng" dirty="0">
                <a:solidFill>
                  <a:srgbClr val="0000FF"/>
                </a:solidFill>
              </a:rPr>
              <a:t>r</a:t>
            </a:r>
            <a:r>
              <a:rPr lang="en-US" altLang="fr-FR" sz="2400" dirty="0" smtClean="0"/>
              <a:t>)</a:t>
            </a: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5565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Modele_Presentation_FCBA_mod2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dele_Presentation_FCBA_mod2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Modele_Presentation_FCBA_mod2</Template>
  <TotalTime>2211</TotalTime>
  <Words>119</Words>
  <Application>Microsoft Office PowerPoint</Application>
  <PresentationFormat>Personnalisé</PresentationFormat>
  <Paragraphs>28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Conception personnalisée</vt:lpstr>
      <vt:lpstr>3_Modele_Presentation_FCBA_mod2</vt:lpstr>
      <vt:lpstr> EU-Hardwoods  WP4  –  Glulam made of hardwoods    or mixing hardwoods and softwoods    Program update   Guillaume Legrand – MPA, 19th of December, 2014  </vt:lpstr>
      <vt:lpstr>Présentation PowerPoint</vt:lpstr>
      <vt:lpstr>Présentation PowerPoint</vt:lpstr>
      <vt:lpstr>4.1.   Survey / extraction of data from previous projects   4.2.   Simulation of glued laminated hardwood timber: homogeneous, inhomogeneous,  hybrid   4.3.   Production &amp; testing of glued laminated hardwood timber: homogeneous, inhomogeneous,  hybrid   4.4    Input of experimental data to fit the model, FE calculations     </vt:lpstr>
      <vt:lpstr>Présentation PowerPoint</vt:lpstr>
      <vt:lpstr>Présentation PowerPoint</vt:lpstr>
    </vt:vector>
  </TitlesOfParts>
  <Company>FCBA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administrateur</dc:creator>
  <cp:lastModifiedBy>LEGRAND Guillaume</cp:lastModifiedBy>
  <cp:revision>89</cp:revision>
  <cp:lastPrinted>2013-04-22T06:26:26Z</cp:lastPrinted>
  <dcterms:created xsi:type="dcterms:W3CDTF">2013-03-05T13:30:46Z</dcterms:created>
  <dcterms:modified xsi:type="dcterms:W3CDTF">2014-12-18T10:45:52Z</dcterms:modified>
</cp:coreProperties>
</file>