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7" r:id="rId1"/>
    <p:sldMasterId id="2147483678" r:id="rId2"/>
    <p:sldMasterId id="2147483680" r:id="rId3"/>
  </p:sldMasterIdLst>
  <p:notesMasterIdLst>
    <p:notesMasterId r:id="rId10"/>
  </p:notesMasterIdLst>
  <p:handoutMasterIdLst>
    <p:handoutMasterId r:id="rId11"/>
  </p:handoutMasterIdLst>
  <p:sldIdLst>
    <p:sldId id="308" r:id="rId4"/>
    <p:sldId id="323" r:id="rId5"/>
    <p:sldId id="316" r:id="rId6"/>
    <p:sldId id="324" r:id="rId7"/>
    <p:sldId id="325" r:id="rId8"/>
    <p:sldId id="326" r:id="rId9"/>
  </p:sldIdLst>
  <p:sldSz cx="9144000" cy="6858000" type="screen4x3"/>
  <p:notesSz cx="6797675" cy="9926638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0000"/>
    <a:srgbClr val="3399FF"/>
    <a:srgbClr val="008000"/>
    <a:srgbClr val="E3C17D"/>
    <a:srgbClr val="DBBA79"/>
    <a:srgbClr val="CCAD70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7" autoAdjust="0"/>
    <p:restoredTop sz="96907" autoAdjust="0"/>
  </p:normalViewPr>
  <p:slideViewPr>
    <p:cSldViewPr snapToGrid="0" snapToObjects="1" showGuides="1">
      <p:cViewPr>
        <p:scale>
          <a:sx n="100" d="100"/>
          <a:sy n="100" d="100"/>
        </p:scale>
        <p:origin x="-1950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>
            <a:lvl1pPr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>
            <a:lvl1pPr algn="r"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fld id="{BCBD3B23-8A27-4B0B-A640-E3AC3437AFEC}" type="datetimeFigureOut">
              <a:rPr lang="de-DE" altLang="fr-FR"/>
              <a:pPr>
                <a:defRPr/>
              </a:pPr>
              <a:t>28.01.2015</a:t>
            </a:fld>
            <a:endParaRPr lang="de-DE" altLang="fr-FR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b" anchorCtr="0" compatLnSpc="1">
            <a:prstTxWarp prst="textNoShape">
              <a:avLst/>
            </a:prstTxWarp>
          </a:bodyPr>
          <a:lstStyle>
            <a:lvl1pPr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b" anchorCtr="0" compatLnSpc="1">
            <a:prstTxWarp prst="textNoShape">
              <a:avLst/>
            </a:prstTxWarp>
          </a:bodyPr>
          <a:lstStyle>
            <a:lvl1pPr algn="r"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fld id="{832E57A4-A8A4-4800-A6C0-1A028B1D2960}" type="slidenum">
              <a:rPr lang="de-DE" altLang="fr-FR"/>
              <a:pPr>
                <a:defRPr/>
              </a:pPr>
              <a:t>‹Nr.›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6118181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>
            <a:lvl1pPr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>
            <a:lvl1pPr algn="r"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fld id="{348829B3-7189-4497-BDB2-F8F41C67F85A}" type="datetimeFigureOut">
              <a:rPr lang="de-DE" altLang="fr-FR"/>
              <a:pPr>
                <a:defRPr/>
              </a:pPr>
              <a:t>28.01.2015</a:t>
            </a:fld>
            <a:endParaRPr lang="de-DE" altLang="fr-FR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81038" y="4713288"/>
            <a:ext cx="54356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b" anchorCtr="0" compatLnSpc="1">
            <a:prstTxWarp prst="textNoShape">
              <a:avLst/>
            </a:prstTxWarp>
          </a:bodyPr>
          <a:lstStyle>
            <a:lvl1pPr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9" tIns="45654" rIns="91309" bIns="45654" numCol="1" anchor="b" anchorCtr="0" compatLnSpc="1">
            <a:prstTxWarp prst="textNoShape">
              <a:avLst/>
            </a:prstTxWarp>
          </a:bodyPr>
          <a:lstStyle>
            <a:lvl1pPr algn="r" defTabSz="455613">
              <a:defRPr sz="12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fld id="{7DA753CD-2C1A-4D2F-8641-1CE77CDF86F5}" type="slidenum">
              <a:rPr lang="de-DE" altLang="fr-FR"/>
              <a:pPr>
                <a:defRPr/>
              </a:pPr>
              <a:t>‹Nr.›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1677971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74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93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587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658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7332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12171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85788" y="1700213"/>
            <a:ext cx="3973512" cy="4425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1700" y="1700213"/>
            <a:ext cx="3975100" cy="4425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0105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119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7994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3787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6728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4189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37430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7605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62738" y="274638"/>
            <a:ext cx="2024062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85788" y="274638"/>
            <a:ext cx="592455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923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3088" y="274638"/>
            <a:ext cx="68437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85788" y="1700213"/>
            <a:ext cx="3973512" cy="44259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half" idx="2"/>
          </p:nvPr>
        </p:nvSpPr>
        <p:spPr>
          <a:xfrm>
            <a:off x="4711700" y="1700213"/>
            <a:ext cx="3975100" cy="4425950"/>
          </a:xfrm>
        </p:spPr>
        <p:txBody>
          <a:bodyPr/>
          <a:lstStyle/>
          <a:p>
            <a:pPr lvl="0"/>
            <a:endParaRPr lang="fr-FR" noProof="0" smtClean="0"/>
          </a:p>
        </p:txBody>
      </p:sp>
    </p:spTree>
    <p:extLst>
      <p:ext uri="{BB962C8B-B14F-4D97-AF65-F5344CB8AC3E}">
        <p14:creationId xmlns:p14="http://schemas.microsoft.com/office/powerpoint/2010/main" val="24214660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43088" y="274638"/>
            <a:ext cx="6843712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585788" y="1700213"/>
            <a:ext cx="3973512" cy="44259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11700" y="1700213"/>
            <a:ext cx="3975100" cy="442595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9546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8605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2593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701560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6073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01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311547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4978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71780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701502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497082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1437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459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1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43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457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640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4845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1358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62213" y="6402388"/>
            <a:ext cx="1350962" cy="114300"/>
          </a:xfrm>
          <a:prstGeom prst="rect">
            <a:avLst/>
          </a:prstGeom>
          <a:solidFill>
            <a:srgbClr val="0029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endParaRPr lang="fr-FR" altLang="fr-FR" smtClean="0">
              <a:solidFill>
                <a:srgbClr val="FFFFFF"/>
              </a:solidFill>
            </a:endParaRPr>
          </a:p>
        </p:txBody>
      </p:sp>
      <p:sp>
        <p:nvSpPr>
          <p:cNvPr id="3" name="ZoneTexte 2"/>
          <p:cNvSpPr txBox="1">
            <a:spLocks noChangeArrowheads="1"/>
          </p:cNvSpPr>
          <p:nvPr/>
        </p:nvSpPr>
        <p:spPr bwMode="auto">
          <a:xfrm>
            <a:off x="2395538" y="6345238"/>
            <a:ext cx="4233862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altLang="fr-FR" sz="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FCBA Institut technologique  </a:t>
            </a:r>
            <a:r>
              <a:rPr lang="fr-FR" altLang="fr-FR" sz="80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Forêt   Cellulose   Bois – construction   Ameublement</a:t>
            </a:r>
            <a:endParaRPr lang="fr-FR" altLang="fr-FR" sz="1100" baseline="30000" smtClean="0">
              <a:solidFill>
                <a:srgbClr val="00295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4819650" y="7056438"/>
            <a:ext cx="0" cy="125412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/>
        </p:nvCxnSpPr>
        <p:spPr>
          <a:xfrm>
            <a:off x="5378450" y="7056438"/>
            <a:ext cx="0" cy="125412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432550" y="7056438"/>
            <a:ext cx="0" cy="125412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Imag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415925"/>
            <a:ext cx="8445500" cy="133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7"/>
          <p:cNvCxnSpPr/>
          <p:nvPr/>
        </p:nvCxnSpPr>
        <p:spPr>
          <a:xfrm>
            <a:off x="2878138" y="5218113"/>
            <a:ext cx="1252537" cy="0"/>
          </a:xfrm>
          <a:prstGeom prst="line">
            <a:avLst/>
          </a:prstGeom>
          <a:ln w="76200" cmpd="sng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598613" indent="-227013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019675" y="6405563"/>
            <a:ext cx="1350963" cy="114300"/>
          </a:xfrm>
          <a:prstGeom prst="rect">
            <a:avLst/>
          </a:prstGeom>
          <a:solidFill>
            <a:srgbClr val="0029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55" tIns="40078" rIns="80155" bIns="40078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endParaRPr lang="fr-FR" altLang="fr-FR" smtClean="0">
              <a:solidFill>
                <a:srgbClr val="FFFFFF"/>
              </a:solidFill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7815263" y="7059613"/>
            <a:ext cx="0" cy="127000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8374063" y="7059613"/>
            <a:ext cx="0" cy="127000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9428163" y="7059613"/>
            <a:ext cx="0" cy="127000"/>
          </a:xfrm>
          <a:prstGeom prst="line">
            <a:avLst/>
          </a:prstGeom>
          <a:ln w="17780">
            <a:solidFill>
              <a:srgbClr val="00295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Image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8" y="6188075"/>
            <a:ext cx="633412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4957763" y="6348413"/>
            <a:ext cx="4233862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55" tIns="40078" rIns="80155" bIns="4007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altLang="fr-FR" sz="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FCBA Institut technologique  </a:t>
            </a:r>
            <a:r>
              <a:rPr lang="fr-FR" altLang="fr-FR" sz="80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Forêt   Cellulose   Bois – construction   Ameublement</a:t>
            </a:r>
            <a:endParaRPr lang="fr-FR" altLang="fr-FR" sz="1100" baseline="30000" smtClean="0">
              <a:solidFill>
                <a:srgbClr val="00295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6" name="Image 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61938"/>
            <a:ext cx="11684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Image 7" descr="03.eps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6188075"/>
            <a:ext cx="6413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1455738" y="6384925"/>
            <a:ext cx="1970087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55" tIns="40078" rIns="80155" bIns="4007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650875" indent="-250825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001713" indent="-200025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403350" indent="-2016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803400" indent="-200025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2606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7178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1750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632200" indent="-200025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altLang="fr-FR" sz="700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fr-FR" altLang="fr-FR" sz="700" b="1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0</a:t>
            </a:r>
            <a:fld id="{92A8B33A-474B-4B53-ACB9-5E49ADBF0778}" type="slidenum">
              <a:rPr lang="fr-FR" altLang="fr-FR" sz="700" b="1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‹Nr.›</a:t>
            </a:fld>
            <a:r>
              <a:rPr lang="fr-FR" altLang="fr-FR" sz="700" b="1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altLang="fr-FR" sz="700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l </a:t>
            </a:r>
            <a:r>
              <a:rPr lang="fr-FR" altLang="fr-FR" sz="700" dirty="0" err="1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December</a:t>
            </a:r>
            <a:r>
              <a:rPr lang="fr-FR" altLang="fr-FR" sz="700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 2014 I </a:t>
            </a:r>
            <a:r>
              <a:rPr lang="en-US" altLang="fr-FR" sz="500" dirty="0" smtClean="0">
                <a:solidFill>
                  <a:srgbClr val="002956"/>
                </a:solidFill>
                <a:latin typeface="Arial" pitchFamily="34" charset="0"/>
                <a:cs typeface="Arial" pitchFamily="34" charset="0"/>
              </a:rPr>
              <a:t>© FCBA</a:t>
            </a:r>
          </a:p>
        </p:txBody>
      </p:sp>
      <p:sp>
        <p:nvSpPr>
          <p:cNvPr id="2059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85788" y="1700213"/>
            <a:ext cx="8101012" cy="442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 smtClean="0"/>
              <a:t>Textmasterformate durch Klicken bearbeiten</a:t>
            </a:r>
          </a:p>
          <a:p>
            <a:pPr lvl="1"/>
            <a:r>
              <a:rPr lang="de-DE" altLang="fr-FR" smtClean="0"/>
              <a:t>Zweite Ebene</a:t>
            </a:r>
          </a:p>
          <a:p>
            <a:pPr lvl="2"/>
            <a:r>
              <a:rPr lang="de-DE" altLang="fr-FR" smtClean="0"/>
              <a:t>Dritte Ebene</a:t>
            </a:r>
          </a:p>
          <a:p>
            <a:pPr lvl="3"/>
            <a:r>
              <a:rPr lang="de-DE" altLang="fr-FR" smtClean="0"/>
              <a:t>Vierte Ebene</a:t>
            </a:r>
          </a:p>
          <a:p>
            <a:pPr lvl="4"/>
            <a:r>
              <a:rPr lang="de-DE" altLang="fr-FR" smtClean="0"/>
              <a:t>Fünfte Ebene</a:t>
            </a:r>
          </a:p>
        </p:txBody>
      </p:sp>
      <p:sp>
        <p:nvSpPr>
          <p:cNvPr id="2060" name="Titelplatzhalter 1"/>
          <p:cNvSpPr>
            <a:spLocks noGrp="1"/>
          </p:cNvSpPr>
          <p:nvPr>
            <p:ph type="title"/>
          </p:nvPr>
        </p:nvSpPr>
        <p:spPr bwMode="auto">
          <a:xfrm>
            <a:off x="1843088" y="274638"/>
            <a:ext cx="68437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 smtClean="0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</p:sldLayoutIdLst>
  <p:timing>
    <p:tnLst>
      <p:par>
        <p:cTn id="1" dur="indefinite" restart="never" nodeType="tmRoot"/>
      </p:par>
    </p:tnLst>
  </p:timing>
  <p:txStyles>
    <p:titleStyle>
      <a:lvl1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0005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00038" indent="-300038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50875" indent="-250825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500">
          <a:solidFill>
            <a:schemeClr val="tx1"/>
          </a:solidFill>
          <a:latin typeface="+mn-lt"/>
          <a:ea typeface="+mn-ea"/>
        </a:defRPr>
      </a:lvl2pPr>
      <a:lvl3pPr marL="1001713" indent="-200025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100">
          <a:solidFill>
            <a:schemeClr val="tx1"/>
          </a:solidFill>
          <a:latin typeface="+mn-lt"/>
          <a:ea typeface="+mn-ea"/>
        </a:defRPr>
      </a:lvl3pPr>
      <a:lvl4pPr marL="1403350" indent="-201613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+mn-ea"/>
        </a:defRPr>
      </a:lvl4pPr>
      <a:lvl5pPr marL="1803400" indent="-200025" algn="l" defTabSz="4000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  <a:ea typeface="+mn-ea"/>
        </a:defRPr>
      </a:lvl5pPr>
      <a:lvl6pPr marL="2260600" indent="-200025" algn="l" defTabSz="40005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</a:defRPr>
      </a:lvl6pPr>
      <a:lvl7pPr marL="2717800" indent="-200025" algn="l" defTabSz="40005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</a:defRPr>
      </a:lvl7pPr>
      <a:lvl8pPr marL="3175000" indent="-200025" algn="l" defTabSz="40005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</a:defRPr>
      </a:lvl8pPr>
      <a:lvl9pPr marL="3632200" indent="-200025" algn="l" defTabSz="40005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denis.lanvin@fcba.fr" TargetMode="External"/><Relationship Id="rId2" Type="http://schemas.openxmlformats.org/officeDocument/2006/relationships/hyperlink" Target="mailto:morgan.vuillermoz@fcba.fr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guillaume.legrand@fcba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058988"/>
            <a:ext cx="8080375" cy="23828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 sz="3200" b="1" smtClean="0"/>
              <a:t>Proposal for a shared approach about new products consequences on up-stream processes (WP1)</a:t>
            </a:r>
            <a:endParaRPr lang="fr-FR" altLang="fr-FR" sz="3200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755900" y="4321175"/>
            <a:ext cx="594995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GB" altLang="fr-FR" sz="2400" smtClean="0"/>
              <a:t>Guillaume Legrand, Morgan Vuillermoz</a:t>
            </a:r>
          </a:p>
          <a:p>
            <a:pPr algn="l" eaLnBrk="1" hangingPunct="1">
              <a:lnSpc>
                <a:spcPct val="90000"/>
              </a:lnSpc>
            </a:pPr>
            <a:r>
              <a:rPr lang="en-GB" altLang="fr-FR" sz="2400" smtClean="0"/>
              <a:t>FCBA</a:t>
            </a:r>
          </a:p>
          <a:p>
            <a:pPr algn="l" eaLnBrk="1" hangingPunct="1">
              <a:lnSpc>
                <a:spcPct val="90000"/>
              </a:lnSpc>
            </a:pPr>
            <a:endParaRPr lang="en-GB" altLang="fr-FR" sz="1400" smtClean="0"/>
          </a:p>
          <a:p>
            <a:pPr algn="l" eaLnBrk="1" hangingPunct="1">
              <a:lnSpc>
                <a:spcPct val="90000"/>
              </a:lnSpc>
            </a:pPr>
            <a:r>
              <a:rPr lang="en-GB" altLang="fr-FR" sz="2400" smtClean="0"/>
              <a:t>EU Hardwood meeting Dec. 2014</a:t>
            </a:r>
            <a:endParaRPr lang="fr-FR" alt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sz="3500" smtClean="0"/>
              <a:t>Proposal for WP1 and French motivation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>
          <a:xfrm>
            <a:off x="4203700" y="1587500"/>
            <a:ext cx="4826000" cy="47371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fr-FR" sz="2400" dirty="0" smtClean="0"/>
              <a:t>Interest to work on hardwood inventory information but we already know that resource is 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fr-FR" sz="1800" dirty="0" smtClean="0"/>
              <a:t>Abundant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fr-FR" sz="1800" dirty="0" smtClean="0"/>
              <a:t>Very heterogeneous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  <a:defRPr/>
            </a:pPr>
            <a:endParaRPr lang="en-US" altLang="fr-FR" sz="2400" dirty="0"/>
          </a:p>
          <a:p>
            <a:pPr>
              <a:lnSpc>
                <a:spcPct val="90000"/>
              </a:lnSpc>
              <a:defRPr/>
            </a:pPr>
            <a:r>
              <a:rPr lang="en-US" altLang="fr-FR" sz="2400" dirty="0" smtClean="0"/>
              <a:t>What if </a:t>
            </a:r>
            <a:r>
              <a:rPr lang="en-US" altLang="fr-FR" sz="2400" dirty="0"/>
              <a:t>new end-products had </a:t>
            </a:r>
            <a:r>
              <a:rPr lang="en-US" altLang="fr-FR" sz="2400" dirty="0" smtClean="0"/>
              <a:t>serious implications </a:t>
            </a:r>
            <a:r>
              <a:rPr lang="en-US" altLang="fr-FR" sz="2400" dirty="0"/>
              <a:t>up-stream </a:t>
            </a:r>
            <a:r>
              <a:rPr lang="en-US" altLang="fr-FR" sz="2400" dirty="0" smtClean="0"/>
              <a:t>?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à"/>
              <a:defRPr/>
            </a:pPr>
            <a:r>
              <a:rPr lang="en-US" altLang="fr-FR" sz="1800" dirty="0" smtClean="0">
                <a:sym typeface="Wingdings" panose="05000000000000000000" pitchFamily="2" charset="2"/>
              </a:rPr>
              <a:t>Interest to be able to foresee needs for adaptation in current practices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à"/>
              <a:defRPr/>
            </a:pPr>
            <a:endParaRPr lang="en-US" altLang="fr-FR" sz="1800" dirty="0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à"/>
              <a:defRPr/>
            </a:pPr>
            <a:r>
              <a:rPr lang="en-US" altLang="fr-FR" sz="2400" dirty="0">
                <a:sym typeface="Wingdings" panose="05000000000000000000" pitchFamily="2" charset="2"/>
              </a:rPr>
              <a:t>Proposal for pro-active dialogue and collaborative work through the project</a:t>
            </a:r>
            <a:endParaRPr lang="en-US" altLang="fr-FR" sz="2400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66"/>
          <a:stretch>
            <a:fillRect/>
          </a:stretch>
        </p:blipFill>
        <p:spPr bwMode="auto">
          <a:xfrm>
            <a:off x="88900" y="1574800"/>
            <a:ext cx="3808413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sz="3500" smtClean="0"/>
              <a:t>Step 1: Specifications of the “ideal lamella”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fr-FR" smtClean="0"/>
              <a:t>Draft raw material specifications describing the “ideal lamella” as the main constituent of final product.</a:t>
            </a:r>
          </a:p>
          <a:p>
            <a:pPr lvl="1"/>
            <a:r>
              <a:rPr lang="en-US" altLang="fr-FR" sz="2000" smtClean="0"/>
              <a:t>Species</a:t>
            </a:r>
          </a:p>
          <a:p>
            <a:pPr lvl="1"/>
            <a:r>
              <a:rPr lang="en-US" altLang="fr-FR" sz="2000" smtClean="0"/>
              <a:t>Dimensions</a:t>
            </a:r>
          </a:p>
          <a:p>
            <a:pPr lvl="1"/>
            <a:r>
              <a:rPr lang="en-US" altLang="fr-FR" sz="2000" smtClean="0"/>
              <a:t>Special processing: Moisture content, planned timber…</a:t>
            </a:r>
          </a:p>
          <a:p>
            <a:pPr lvl="1"/>
            <a:r>
              <a:rPr lang="en-US" altLang="fr-FR" sz="2000" smtClean="0"/>
              <a:t>Mechanical properties and expectations towards actual grading (operator or machine)</a:t>
            </a:r>
          </a:p>
          <a:p>
            <a:pPr lvl="1"/>
            <a:r>
              <a:rPr lang="en-US" altLang="fr-FR" sz="2000" smtClean="0"/>
              <a:t>Aesthetics if any</a:t>
            </a:r>
          </a:p>
          <a:p>
            <a:pPr lvl="1"/>
            <a:r>
              <a:rPr lang="en-US" altLang="fr-FR" sz="2000" smtClean="0"/>
              <a:t>Economy </a:t>
            </a:r>
            <a:r>
              <a:rPr lang="en-US" altLang="fr-FR" sz="2000" smtClean="0">
                <a:sym typeface="Wingdings" pitchFamily="2" charset="2"/>
              </a:rPr>
              <a:t></a:t>
            </a:r>
            <a:r>
              <a:rPr lang="en-US" altLang="fr-FR" sz="2000" smtClean="0"/>
              <a:t>  willingness to pay by the end-product manufacturer depending on his own process and price on the end market</a:t>
            </a:r>
          </a:p>
          <a:p>
            <a:pPr lvl="1"/>
            <a:r>
              <a:rPr lang="en-US" altLang="fr-FR" sz="2000" smtClean="0"/>
              <a:t>Any other aspect worth mentioning…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mtClean="0"/>
              <a:t>Step 2: up-stream investisations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sz="2400" dirty="0" err="1" smtClean="0"/>
              <a:t>Based</a:t>
            </a:r>
            <a:r>
              <a:rPr lang="fr-FR" sz="2400" dirty="0" smtClean="0"/>
              <a:t> on « </a:t>
            </a:r>
            <a:r>
              <a:rPr lang="fr-FR" sz="2400" dirty="0" err="1" smtClean="0"/>
              <a:t>ideal</a:t>
            </a:r>
            <a:r>
              <a:rPr lang="fr-FR" sz="2400" dirty="0" smtClean="0"/>
              <a:t> </a:t>
            </a:r>
            <a:r>
              <a:rPr lang="fr-FR" sz="2400" dirty="0" err="1" smtClean="0"/>
              <a:t>lamella</a:t>
            </a:r>
            <a:r>
              <a:rPr lang="fr-FR" sz="2400" dirty="0" smtClean="0"/>
              <a:t> » </a:t>
            </a:r>
            <a:r>
              <a:rPr lang="fr-FR" sz="2400" dirty="0" err="1" smtClean="0"/>
              <a:t>proceed</a:t>
            </a:r>
            <a:r>
              <a:rPr lang="fr-FR" sz="2400" dirty="0" smtClean="0"/>
              <a:t> </a:t>
            </a:r>
            <a:r>
              <a:rPr lang="fr-FR" sz="2400" dirty="0" err="1" smtClean="0"/>
              <a:t>with</a:t>
            </a:r>
            <a:r>
              <a:rPr lang="fr-FR" sz="2400" dirty="0" smtClean="0"/>
              <a:t> </a:t>
            </a:r>
            <a:r>
              <a:rPr lang="fr-FR" sz="2400" dirty="0" err="1" smtClean="0"/>
              <a:t>iterative</a:t>
            </a:r>
            <a:r>
              <a:rPr lang="fr-FR" sz="2400" dirty="0" smtClean="0"/>
              <a:t> investigations on up-</a:t>
            </a:r>
            <a:r>
              <a:rPr lang="fr-FR" sz="2400" dirty="0" err="1" smtClean="0"/>
              <a:t>stream</a:t>
            </a:r>
            <a:r>
              <a:rPr lang="fr-FR" sz="2400" dirty="0" smtClean="0"/>
              <a:t> implications</a:t>
            </a:r>
          </a:p>
          <a:p>
            <a:pPr lvl="1">
              <a:defRPr/>
            </a:pPr>
            <a:r>
              <a:rPr lang="en-US" sz="2400" dirty="0" smtClean="0"/>
              <a:t>A few interviews with practitioners (hardwood sawmills,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manufacturers and wood suppliers)</a:t>
            </a:r>
          </a:p>
          <a:p>
            <a:pPr lvl="1">
              <a:defRPr/>
            </a:pPr>
            <a:r>
              <a:rPr lang="en-US" sz="2400" dirty="0" smtClean="0"/>
              <a:t>A transcription of the “ideal specifications” into “ideal supply conditions” and identification of the gaps with current conditions in terms of organization and material.</a:t>
            </a:r>
          </a:p>
          <a:p>
            <a:pPr marL="0" indent="0">
              <a:buFont typeface="Arial" charset="0"/>
              <a:buNone/>
              <a:defRPr/>
            </a:pPr>
            <a:endParaRPr lang="en-US" sz="2400" dirty="0" smtClean="0">
              <a:sym typeface="Wingdings" panose="05000000000000000000" pitchFamily="2" charset="2"/>
            </a:endParaRPr>
          </a:p>
          <a:p>
            <a:pPr>
              <a:buFont typeface="Wingdings" pitchFamily="2" charset="2"/>
              <a:buChar char="à"/>
              <a:defRPr/>
            </a:pPr>
            <a:r>
              <a:rPr lang="en-US" sz="2400" dirty="0" smtClean="0">
                <a:sym typeface="Wingdings" panose="05000000000000000000" pitchFamily="2" charset="2"/>
              </a:rPr>
              <a:t>R</a:t>
            </a:r>
            <a:r>
              <a:rPr lang="en-US" sz="2400" dirty="0" smtClean="0"/>
              <a:t>ough feasibility of the whole chain based on this “ideal lamella” and respective end-process could be discussed within the consortium.  </a:t>
            </a:r>
            <a:r>
              <a:rPr lang="en-US" sz="2400" dirty="0" smtClean="0">
                <a:solidFill>
                  <a:srgbClr val="33CC33"/>
                </a:solidFill>
              </a:rPr>
              <a:t>Go</a:t>
            </a:r>
            <a:r>
              <a:rPr lang="en-US" sz="2400" dirty="0" smtClean="0"/>
              <a:t> / </a:t>
            </a:r>
            <a:r>
              <a:rPr lang="en-US" sz="2400" dirty="0" err="1" smtClean="0">
                <a:solidFill>
                  <a:srgbClr val="FFC000"/>
                </a:solidFill>
              </a:rPr>
              <a:t>Nogo</a:t>
            </a:r>
            <a:r>
              <a:rPr lang="en-US" sz="2400" dirty="0" smtClean="0"/>
              <a:t> ?</a:t>
            </a:r>
          </a:p>
          <a:p>
            <a:pPr>
              <a:defRPr/>
            </a:pPr>
            <a:endParaRPr lang="fr-F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mtClean="0"/>
              <a:t>Step 3 : scenario ensuring feasability</a:t>
            </a:r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585788" y="1700213"/>
            <a:ext cx="8431212" cy="4425950"/>
          </a:xfrm>
        </p:spPr>
        <p:txBody>
          <a:bodyPr/>
          <a:lstStyle/>
          <a:p>
            <a:r>
              <a:rPr lang="en-US" altLang="fr-FR" smtClean="0"/>
              <a:t>A few study cases (e.g. 1 per country ?) could investigate with practitioners the potential solutions to overcome the challenges identified earlier (step 2)</a:t>
            </a:r>
          </a:p>
          <a:p>
            <a:endParaRPr lang="en-US" altLang="fr-FR" smtClean="0"/>
          </a:p>
          <a:p>
            <a:r>
              <a:rPr lang="en-US" altLang="fr-FR" smtClean="0"/>
              <a:t>Scenarios could be proposed for adjustments of the ideal specifications into </a:t>
            </a:r>
            <a:r>
              <a:rPr lang="en-US" altLang="fr-FR" i="1" smtClean="0">
                <a:solidFill>
                  <a:srgbClr val="00B050"/>
                </a:solidFill>
              </a:rPr>
              <a:t>reasonable specifications </a:t>
            </a:r>
            <a:r>
              <a:rPr lang="en-US" altLang="fr-FR" smtClean="0"/>
              <a:t>in regard to the reasonable changes requested in the up-stream chain.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3"/>
          <p:cNvSpPr>
            <a:spLocks noGrp="1"/>
          </p:cNvSpPr>
          <p:nvPr>
            <p:ph type="ctrTitle"/>
          </p:nvPr>
        </p:nvSpPr>
        <p:spPr>
          <a:xfrm>
            <a:off x="685800" y="1790700"/>
            <a:ext cx="7772400" cy="2222500"/>
          </a:xfrm>
        </p:spPr>
        <p:txBody>
          <a:bodyPr/>
          <a:lstStyle/>
          <a:p>
            <a:r>
              <a:rPr lang="en-US" altLang="fr-FR" sz="3600" smtClean="0"/>
              <a:t>Proposal for a shared approach about new products consequences on up-stream processes:</a:t>
            </a:r>
            <a:br>
              <a:rPr lang="en-US" altLang="fr-FR" sz="3600" smtClean="0"/>
            </a:br>
            <a:r>
              <a:rPr lang="en-US" altLang="fr-FR" sz="3600" smtClean="0">
                <a:solidFill>
                  <a:srgbClr val="00B050"/>
                </a:solidFill>
              </a:rPr>
              <a:t>would you be interested ?</a:t>
            </a:r>
            <a:endParaRPr lang="fr-FR" altLang="fr-FR" sz="3600" smtClean="0">
              <a:solidFill>
                <a:srgbClr val="00B050"/>
              </a:solidFill>
            </a:endParaRPr>
          </a:p>
        </p:txBody>
      </p:sp>
      <p:sp>
        <p:nvSpPr>
          <p:cNvPr id="9219" name="Sous-titre 4"/>
          <p:cNvSpPr>
            <a:spLocks noGrp="1"/>
          </p:cNvSpPr>
          <p:nvPr>
            <p:ph type="subTitle" idx="1"/>
          </p:nvPr>
        </p:nvSpPr>
        <p:spPr>
          <a:xfrm>
            <a:off x="1371600" y="4241800"/>
            <a:ext cx="6400800" cy="1397000"/>
          </a:xfrm>
        </p:spPr>
        <p:txBody>
          <a:bodyPr/>
          <a:lstStyle/>
          <a:p>
            <a:r>
              <a:rPr lang="en-US" altLang="fr-FR" sz="2400" smtClean="0"/>
              <a:t>Morgan Vuillermoz (</a:t>
            </a:r>
            <a:r>
              <a:rPr lang="en-US" altLang="fr-FR" sz="2400" smtClean="0">
                <a:hlinkClick r:id="rId2"/>
              </a:rPr>
              <a:t>morgan.vuillermoz@fcba.fr</a:t>
            </a:r>
            <a:r>
              <a:rPr lang="en-US" altLang="fr-FR" sz="2400" smtClean="0"/>
              <a:t>) Jean-Denis Lanvin (</a:t>
            </a:r>
            <a:r>
              <a:rPr lang="en-US" altLang="fr-FR" sz="2400" smtClean="0">
                <a:hlinkClick r:id="rId3"/>
              </a:rPr>
              <a:t>jean-denis.lanvin@fcba.fr</a:t>
            </a:r>
            <a:r>
              <a:rPr lang="en-US" altLang="fr-FR" sz="2400" smtClean="0"/>
              <a:t>) Guillaume Legrand (</a:t>
            </a:r>
            <a:r>
              <a:rPr lang="en-US" altLang="fr-FR" sz="2400" smtClean="0">
                <a:hlinkClick r:id="rId4"/>
              </a:rPr>
              <a:t>guillaume.legrand@fcba.fr</a:t>
            </a:r>
            <a:r>
              <a:rPr lang="en-US" altLang="fr-FR" sz="2400" smtClean="0"/>
              <a:t>)</a:t>
            </a:r>
            <a:endParaRPr lang="fr-FR" altLang="fr-FR" sz="24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Thème Office">
  <a:themeElements>
    <a:clrScheme name="2_Thèm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Thème Offic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Conception personnalisé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nception personnalisée">
  <a:themeElements>
    <a:clrScheme name="2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0F0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0F0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256</Words>
  <Application>Microsoft Office PowerPoint</Application>
  <PresentationFormat>Bildschirmpräsentation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ＭＳ Ｐゴシック</vt:lpstr>
      <vt:lpstr>Calibri</vt:lpstr>
      <vt:lpstr>Wingdings</vt:lpstr>
      <vt:lpstr>2_Thème Office</vt:lpstr>
      <vt:lpstr>1_Conception personnalisée</vt:lpstr>
      <vt:lpstr>2_Conception personnalisée</vt:lpstr>
      <vt:lpstr>Proposal for a shared approach about new products consequences on up-stream processes (WP1)</vt:lpstr>
      <vt:lpstr>Proposal for WP1 and French motivation</vt:lpstr>
      <vt:lpstr>Step 1: Specifications of the “ideal lamella”</vt:lpstr>
      <vt:lpstr>Step 2: up-stream investisations</vt:lpstr>
      <vt:lpstr>Step 3 : scenario ensuring feasability</vt:lpstr>
      <vt:lpstr>Proposal for a shared approach about new products consequences on up-stream processes: would you be interested ?</vt:lpstr>
    </vt:vector>
  </TitlesOfParts>
  <Company>Ecolocal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Alicia Woynowski</dc:creator>
  <cp:lastModifiedBy>Linsenmann Peter</cp:lastModifiedBy>
  <cp:revision>252</cp:revision>
  <cp:lastPrinted>2013-11-26T09:41:10Z</cp:lastPrinted>
  <dcterms:created xsi:type="dcterms:W3CDTF">2010-09-05T22:21:16Z</dcterms:created>
  <dcterms:modified xsi:type="dcterms:W3CDTF">2015-01-28T09:06:12Z</dcterms:modified>
</cp:coreProperties>
</file>