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99" r:id="rId4"/>
    <p:sldId id="300" r:id="rId5"/>
    <p:sldId id="330" r:id="rId6"/>
    <p:sldId id="316" r:id="rId7"/>
    <p:sldId id="328" r:id="rId8"/>
    <p:sldId id="329" r:id="rId9"/>
    <p:sldId id="338" r:id="rId10"/>
    <p:sldId id="322" r:id="rId11"/>
    <p:sldId id="324" r:id="rId12"/>
    <p:sldId id="325" r:id="rId13"/>
    <p:sldId id="326" r:id="rId14"/>
    <p:sldId id="323" r:id="rId15"/>
    <p:sldId id="331" r:id="rId16"/>
    <p:sldId id="335" r:id="rId17"/>
    <p:sldId id="317" r:id="rId18"/>
    <p:sldId id="321" r:id="rId19"/>
    <p:sldId id="337" r:id="rId20"/>
    <p:sldId id="336" r:id="rId21"/>
    <p:sldId id="339" r:id="rId22"/>
    <p:sldId id="327" r:id="rId23"/>
    <p:sldId id="341" r:id="rId24"/>
    <p:sldId id="340" r:id="rId25"/>
    <p:sldId id="332" r:id="rId26"/>
    <p:sldId id="334" r:id="rId2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0B8"/>
    <a:srgbClr val="9DB793"/>
    <a:srgbClr val="B4C8AC"/>
    <a:srgbClr val="CFDCCA"/>
    <a:srgbClr val="E3EBE0"/>
    <a:srgbClr val="ADCF82"/>
    <a:srgbClr val="086A33"/>
    <a:srgbClr val="E04E20"/>
    <a:srgbClr val="086B34"/>
    <a:srgbClr val="006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438" autoAdjust="0"/>
    <p:restoredTop sz="74320" autoAdjust="0"/>
  </p:normalViewPr>
  <p:slideViewPr>
    <p:cSldViewPr showGuides="1">
      <p:cViewPr>
        <p:scale>
          <a:sx n="100" d="100"/>
          <a:sy n="100" d="100"/>
        </p:scale>
        <p:origin x="-11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48FD-3B09-4148-940B-A658FCF2AA1C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0D715-761F-415D-802D-0404D5E880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7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2D2D-DF50-4AC1-8CC9-B3083E11A46D}" type="datetimeFigureOut">
              <a:rPr lang="de-DE" smtClean="0"/>
              <a:t>01.06.2016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DAAF-71F9-4E6C-9365-64DFF49972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27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290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24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76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mtClean="0"/>
              <a:t>Normalverteilung Board MOE</a:t>
            </a:r>
            <a:r>
              <a:rPr lang="de-DE" baseline="-25000" smtClean="0"/>
              <a:t>dyn</a:t>
            </a:r>
            <a:r>
              <a:rPr lang="de-DE" smtClean="0"/>
              <a:t> </a:t>
            </a:r>
            <a:endParaRPr lang="de-DE" baseline="0" smtClean="0"/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alle (N=384): ja; P = 0.18 (K-S), 0.13 (Shapiro-Wilk)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ash (N=116): grenzwertig; P = 0.06 (K-S), 0.04 (Shapiro-Wilk)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beech (N=86): ja; P = 0.2 (K-S), 0.91 (Shapiro-Wilk)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chestnut (N=97): ja; P = 0.2 (K-S), 0.53 (Shapiro-Wilk)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oak (N=85): ja; P = 0.2 (K-S), 0.71 (Shapiro-Wilk)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de-DE" baseline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de-DE" baseline="0" smtClean="0"/>
              <a:t>ANOVA: Unterschiede zwischen Stämmen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ash: ***, P 0.00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beech: ***, P 0.00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chestnut: ***, P 0.00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de-DE" baseline="0" smtClean="0"/>
              <a:t>oak: ***, P 0.00</a:t>
            </a:r>
          </a:p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63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91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04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43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3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549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52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4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13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793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893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23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2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Beech: increase</a:t>
            </a:r>
            <a:r>
              <a:rPr lang="de-DE" baseline="0" smtClean="0"/>
              <a:t> of 36% vs. 6% with German data</a:t>
            </a:r>
          </a:p>
          <a:p>
            <a:endParaRPr lang="de-DE" baseline="0" smtClean="0"/>
          </a:p>
          <a:p>
            <a:r>
              <a:rPr lang="de-DE" baseline="0" smtClean="0"/>
              <a:t>Oak: 1% increase with German data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89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32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87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WEHAM-Simulation (Basisszenario): Jährliche Einschlagsmengen in D,</a:t>
            </a:r>
            <a:r>
              <a:rPr lang="de-DE" baseline="0" smtClean="0"/>
              <a:t> </a:t>
            </a:r>
            <a:r>
              <a:rPr lang="de-DE" smtClean="0"/>
              <a:t>2023–2027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mtClean="0"/>
              <a:t>Buche: 13.5</a:t>
            </a:r>
            <a:r>
              <a:rPr lang="de-DE" baseline="0" smtClean="0"/>
              <a:t> M m³</a:t>
            </a:r>
            <a:endParaRPr lang="de-DE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mtClean="0"/>
              <a:t>Eiche: 7.1 M m³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smtClean="0"/>
              <a:t>Esche:</a:t>
            </a:r>
            <a:r>
              <a:rPr lang="de-DE" baseline="0" smtClean="0"/>
              <a:t> 1.9 M m³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baseline="0" smtClean="0"/>
              <a:t>(aber alle Sortimente, d.h. Stamm- und Industrie-/Energieholz, und inkl. Ernteverlusten, etc.)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de-DE" baseline="0" smtClean="0"/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baseline="0" smtClean="0"/>
              <a:t>Stammholzaufkommen in D (WEHAM-Sort), 2023–2027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baseline="0" smtClean="0"/>
              <a:t>Buche: 6.4 M m³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baseline="0" smtClean="0"/>
              <a:t>Eiche: 2.9 M m³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de-DE" baseline="0" smtClean="0"/>
              <a:t>Esche: 0.7 M m³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37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69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AAF-71F9-4E6C-9365-64DFF499723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89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>
          <a:xfrm>
            <a:off x="3174" y="363541"/>
            <a:ext cx="9144000" cy="6494459"/>
            <a:chOff x="3174" y="363541"/>
            <a:chExt cx="9144000" cy="6494459"/>
          </a:xfrm>
        </p:grpSpPr>
        <p:pic>
          <p:nvPicPr>
            <p:cNvPr id="15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290"/>
            <a:stretch/>
          </p:blipFill>
          <p:spPr bwMode="auto">
            <a:xfrm>
              <a:off x="3174" y="363541"/>
              <a:ext cx="9144000" cy="649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eck 15"/>
            <p:cNvSpPr/>
            <p:nvPr userDrawn="1"/>
          </p:nvSpPr>
          <p:spPr>
            <a:xfrm>
              <a:off x="6876256" y="6309320"/>
              <a:ext cx="1961964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71" y="6309368"/>
              <a:ext cx="181441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8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3174" y="363541"/>
            <a:ext cx="9144000" cy="6494459"/>
            <a:chOff x="3174" y="363541"/>
            <a:chExt cx="9144000" cy="6494459"/>
          </a:xfrm>
        </p:grpSpPr>
        <p:pic>
          <p:nvPicPr>
            <p:cNvPr id="12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290"/>
            <a:stretch/>
          </p:blipFill>
          <p:spPr bwMode="auto">
            <a:xfrm>
              <a:off x="3174" y="363541"/>
              <a:ext cx="9144000" cy="649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 userDrawn="1"/>
          </p:nvSpPr>
          <p:spPr>
            <a:xfrm>
              <a:off x="6876256" y="6309320"/>
              <a:ext cx="1961964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71" y="6309368"/>
              <a:ext cx="181441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hteck 5"/>
          <p:cNvSpPr/>
          <p:nvPr userDrawn="1"/>
        </p:nvSpPr>
        <p:spPr>
          <a:xfrm>
            <a:off x="-108520" y="0"/>
            <a:ext cx="8640960" cy="404664"/>
          </a:xfrm>
          <a:prstGeom prst="rect">
            <a:avLst/>
          </a:prstGeom>
          <a:solidFill>
            <a:srgbClr val="086A33"/>
          </a:solidFill>
          <a:ln>
            <a:solidFill>
              <a:srgbClr val="006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179512" y="48443"/>
            <a:ext cx="775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WP 1: Hardwood resources in Europe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532440" y="0"/>
            <a:ext cx="608385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532440" y="80039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B96920-A1BD-4740-94B3-4F50D1AE6820}" type="slidenum">
              <a:rPr lang="de-DE" sz="12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‹Nr.›</a:t>
            </a:fld>
            <a:endParaRPr lang="de-DE" sz="12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7D23CE-9A78-4618-9756-E2BFD5B2DE5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081" name="Picture 9" descr="FVA_pppr_v_hintergrun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rgbClr val="086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 descr="H:\Wn\z3 PROJEKTE\1348 EU_Hardwoods\6_Bilder_Logos\EU-HARDWODS_logo final\EU-HARDWODS_logo 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" y="119459"/>
            <a:ext cx="1326275" cy="17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-1" y="363541"/>
            <a:ext cx="9144000" cy="6494459"/>
            <a:chOff x="3174" y="363541"/>
            <a:chExt cx="9144000" cy="6494459"/>
          </a:xfrm>
        </p:grpSpPr>
        <p:pic>
          <p:nvPicPr>
            <p:cNvPr id="27" name="Picture 5" descr="FVA_pppr_v_fussleist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290"/>
            <a:stretch/>
          </p:blipFill>
          <p:spPr bwMode="auto">
            <a:xfrm>
              <a:off x="3174" y="363541"/>
              <a:ext cx="9144000" cy="649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 userDrawn="1"/>
          </p:nvSpPr>
          <p:spPr>
            <a:xfrm>
              <a:off x="6876256" y="6309320"/>
              <a:ext cx="1961964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4" descr="http://fvafrweb-1v/intranet/vorlagen/Gestaltung/Vorlagen/Logos/FVA/fva_logo_rz_de_100px_72dpi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71" y="6309368"/>
              <a:ext cx="1814417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1855038" y="341550"/>
            <a:ext cx="7037441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European Hardwoods </a:t>
            </a:r>
            <a:r>
              <a:rPr lang="de-D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de-DE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Building Sector (EU Hardwoods)</a:t>
            </a:r>
          </a:p>
          <a:p>
            <a:pPr>
              <a:spcAft>
                <a:spcPts val="1200"/>
              </a:spcAft>
            </a:pPr>
            <a:r>
              <a:rPr lang="de-DE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de-DE" sz="2000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</a:t>
            </a:r>
          </a:p>
          <a:p>
            <a:pPr>
              <a:spcAft>
                <a:spcPts val="1200"/>
              </a:spcAft>
            </a:pPr>
            <a:r>
              <a:rPr lang="de-DE" sz="1600" i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2016/06/02–03 / Univerza v Ljubljani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53279" y="2708920"/>
            <a:ext cx="7037441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WP 1: Hardwood </a:t>
            </a:r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resources in </a:t>
            </a:r>
            <a:r>
              <a:rPr lang="en-US" sz="3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Europe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 and France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timber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1600" i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Lorenz Breinig</a:t>
            </a:r>
            <a:endParaRPr lang="en-US" sz="1600" i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timber: Results for chestnut and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oak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1115616" y="1135598"/>
            <a:ext cx="6912768" cy="5605770"/>
            <a:chOff x="1115616" y="1135598"/>
            <a:chExt cx="6912768" cy="560577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1115616" y="1135598"/>
              <a:ext cx="6912768" cy="5605770"/>
              <a:chOff x="1115616" y="1135598"/>
              <a:chExt cx="6912768" cy="5605770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1115616" y="1135598"/>
                <a:ext cx="6912768" cy="560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63500" dir="2700000" algn="ctr" rotWithShape="0">
                  <a:srgbClr val="000000">
                    <a:alpha val="5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Textfeld 2"/>
              <p:cNvSpPr txBox="1"/>
              <p:nvPr/>
            </p:nvSpPr>
            <p:spPr>
              <a:xfrm>
                <a:off x="1115616" y="1135598"/>
                <a:ext cx="6912768" cy="464331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lvl="0" algn="ctr"/>
                <a:r>
                  <a:rPr lang="de-DE" sz="1600" b="1" smtClean="0">
                    <a:latin typeface="+mn-lt"/>
                  </a:rPr>
                  <a:t>Frequency distribution of board </a:t>
                </a:r>
                <a:r>
                  <a:rPr lang="de-DE" sz="1600" b="1" smtClean="0">
                    <a:solidFill>
                      <a:srgbClr val="000000"/>
                    </a:solidFill>
                    <a:latin typeface="+mn-lt"/>
                  </a:rPr>
                  <a:t>MOE</a:t>
                </a:r>
                <a:r>
                  <a:rPr lang="de-DE" sz="1600" b="1" baseline="-25000" smtClean="0">
                    <a:solidFill>
                      <a:srgbClr val="000000"/>
                    </a:solidFill>
                    <a:latin typeface="+mn-lt"/>
                  </a:rPr>
                  <a:t>dyn </a:t>
                </a:r>
                <a:r>
                  <a:rPr lang="de-DE" sz="1600" b="1" smtClean="0">
                    <a:solidFill>
                      <a:srgbClr val="000000"/>
                    </a:solidFill>
                    <a:latin typeface="+mn-lt"/>
                  </a:rPr>
                  <a:t>of chestnut and oak</a:t>
                </a:r>
                <a:endParaRPr lang="de-DE" sz="1600" b="1">
                  <a:latin typeface="+mn-lt"/>
                </a:endParaRPr>
              </a:p>
            </p:txBody>
          </p:sp>
          <p:pic>
            <p:nvPicPr>
              <p:cNvPr id="1030" name="Picture 6">
                <a:hlinkClick r:id="rId3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04"/>
              <a:stretch/>
            </p:blipFill>
            <p:spPr bwMode="auto">
              <a:xfrm>
                <a:off x="1243505" y="1628800"/>
                <a:ext cx="6656990" cy="50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feld 5"/>
            <p:cNvSpPr txBox="1"/>
            <p:nvPr/>
          </p:nvSpPr>
          <p:spPr>
            <a:xfrm>
              <a:off x="4834787" y="2420888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2%</a:t>
              </a:r>
              <a:endParaRPr lang="de-DE" sz="1000">
                <a:latin typeface="+mn-lt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097853" y="2780928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>
                  <a:latin typeface="+mn-lt"/>
                </a:rPr>
                <a:t>6</a:t>
              </a:r>
              <a:r>
                <a:rPr lang="de-DE" sz="1000" smtClean="0">
                  <a:latin typeface="+mn-lt"/>
                </a:rPr>
                <a:t>%</a:t>
              </a:r>
              <a:endParaRPr lang="de-DE" sz="1000">
                <a:latin typeface="+mn-lt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319185" y="3068960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8%</a:t>
              </a:r>
              <a:endParaRPr lang="de-DE" sz="1000">
                <a:latin typeface="+mn-lt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516216" y="3388350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22%</a:t>
              </a:r>
              <a:endParaRPr lang="de-DE" sz="1000">
                <a:latin typeface="+mn-lt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516216" y="3735908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22%</a:t>
              </a:r>
              <a:endParaRPr lang="de-DE" sz="1000"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412650" y="4056467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21%</a:t>
              </a:r>
              <a:endParaRPr lang="de-DE" sz="1000">
                <a:latin typeface="+mn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501462" y="4365104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11%</a:t>
              </a:r>
              <a:endParaRPr lang="de-DE" sz="1000">
                <a:latin typeface="+mn-lt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115172" y="4725144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6%</a:t>
              </a:r>
              <a:endParaRPr lang="de-DE" sz="1000">
                <a:latin typeface="+mn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749477" y="5373216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000" smtClean="0">
                  <a:latin typeface="+mn-lt"/>
                </a:rPr>
                <a:t>1%</a:t>
              </a:r>
              <a:endParaRPr lang="de-DE" sz="1000">
                <a:latin typeface="+mn-lt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887924" y="2780928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3%</a:t>
              </a:r>
              <a:endParaRPr lang="de-DE" sz="1000">
                <a:latin typeface="+mn-lt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491880" y="3068960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7%</a:t>
              </a:r>
              <a:endParaRPr lang="de-DE" sz="1000">
                <a:latin typeface="+mn-lt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106899" y="3388350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11%</a:t>
              </a:r>
              <a:endParaRPr lang="de-DE" sz="1000">
                <a:latin typeface="+mn-lt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835696" y="3735908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25%</a:t>
              </a:r>
              <a:endParaRPr lang="de-DE" sz="1000">
                <a:latin typeface="+mn-lt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627784" y="4056467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16%</a:t>
              </a:r>
              <a:endParaRPr lang="de-DE" sz="1000">
                <a:latin typeface="+mn-l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195736" y="4365104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21%</a:t>
              </a:r>
              <a:endParaRPr lang="de-DE" sz="1000">
                <a:latin typeface="+mn-lt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023828" y="4725144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12%</a:t>
              </a:r>
              <a:endParaRPr lang="de-DE" sz="1000">
                <a:latin typeface="+mn-l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779912" y="5044534"/>
              <a:ext cx="32403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000" smtClean="0">
                  <a:latin typeface="+mn-lt"/>
                </a:rPr>
                <a:t>4%</a:t>
              </a:r>
              <a:endParaRPr lang="de-DE" sz="1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timber: Results for chestnut and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oak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135598"/>
            <a:ext cx="9144000" cy="5389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691680" y="1135598"/>
            <a:ext cx="5760640" cy="464331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600" b="1" smtClean="0">
                <a:latin typeface="+mn-lt"/>
              </a:rPr>
              <a:t>Board </a:t>
            </a:r>
            <a:r>
              <a:rPr lang="de-DE" sz="16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6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600" b="1" smtClean="0">
                <a:latin typeface="+mn-lt"/>
              </a:rPr>
              <a:t> vs. log MOE</a:t>
            </a:r>
            <a:r>
              <a:rPr lang="de-DE" sz="1600" b="1" baseline="-25000" smtClean="0">
                <a:latin typeface="+mn-lt"/>
              </a:rPr>
              <a:t>dyn </a:t>
            </a:r>
            <a:r>
              <a:rPr lang="de-DE" sz="1600" b="1" smtClean="0">
                <a:latin typeface="+mn-lt"/>
              </a:rPr>
              <a:t>for chestnut and oak</a:t>
            </a:r>
            <a:endParaRPr lang="de-DE" sz="1600" b="1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69"/>
          <a:stretch/>
        </p:blipFill>
        <p:spPr bwMode="auto">
          <a:xfrm>
            <a:off x="110261" y="1737312"/>
            <a:ext cx="4389731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0"/>
          <a:stretch/>
        </p:blipFill>
        <p:spPr bwMode="auto">
          <a:xfrm>
            <a:off x="4678270" y="1737312"/>
            <a:ext cx="4358226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356820" y="1135598"/>
            <a:ext cx="6430360" cy="5605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56820" y="1135598"/>
            <a:ext cx="6430360" cy="464331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600" b="1" smtClean="0">
                <a:latin typeface="+mn-lt"/>
              </a:rPr>
              <a:t>Board </a:t>
            </a:r>
            <a:r>
              <a:rPr lang="de-DE" sz="16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6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600" b="1" smtClean="0">
                <a:latin typeface="+mn-lt"/>
              </a:rPr>
              <a:t> vs. log MOE</a:t>
            </a:r>
            <a:r>
              <a:rPr lang="de-DE" sz="1600" b="1" baseline="-25000">
                <a:latin typeface="+mn-lt"/>
              </a:rPr>
              <a:t>dyn</a:t>
            </a:r>
            <a:r>
              <a:rPr lang="de-DE" sz="1600" b="1">
                <a:latin typeface="+mn-lt"/>
              </a:rPr>
              <a:t> </a:t>
            </a:r>
            <a:r>
              <a:rPr lang="de-DE" sz="1600" b="1" smtClean="0">
                <a:latin typeface="+mn-lt"/>
              </a:rPr>
              <a:t>for all </a:t>
            </a:r>
            <a:r>
              <a:rPr lang="de-DE" sz="1600" b="1">
                <a:latin typeface="+mn-lt"/>
              </a:rPr>
              <a:t>tested </a:t>
            </a:r>
            <a:r>
              <a:rPr lang="de-DE" sz="1600" b="1" smtClean="0">
                <a:latin typeface="+mn-lt"/>
              </a:rPr>
              <a:t>species</a:t>
            </a:r>
            <a:endParaRPr lang="de-DE" sz="1600" b="1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10748"/>
          <a:stretch/>
        </p:blipFill>
        <p:spPr bwMode="auto">
          <a:xfrm>
            <a:off x="1723776" y="1599929"/>
            <a:ext cx="569644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72222" y="0"/>
            <a:ext cx="65995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8902" y="-4192"/>
            <a:ext cx="6599556" cy="464331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600" b="1" smtClean="0">
                <a:latin typeface="+mn-lt"/>
              </a:rPr>
              <a:t>Min board </a:t>
            </a:r>
            <a:r>
              <a:rPr lang="de-DE" sz="16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6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600" b="1" smtClean="0">
                <a:latin typeface="+mn-lt"/>
              </a:rPr>
              <a:t> vs. log MOE</a:t>
            </a:r>
            <a:r>
              <a:rPr lang="de-DE" sz="1600" b="1" baseline="-25000" smtClean="0">
                <a:latin typeface="+mn-lt"/>
              </a:rPr>
              <a:t>dyn </a:t>
            </a:r>
            <a:r>
              <a:rPr lang="de-DE" sz="1600" b="1" smtClean="0">
                <a:latin typeface="+mn-lt"/>
              </a:rPr>
              <a:t>for all tested species</a:t>
            </a:r>
            <a:endParaRPr lang="de-DE" sz="1600" b="1">
              <a:latin typeface="+mn-lt"/>
            </a:endParaRPr>
          </a:p>
        </p:txBody>
      </p:sp>
      <p:pic>
        <p:nvPicPr>
          <p:cNvPr id="3079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90"/>
          <a:stretch/>
        </p:blipFill>
        <p:spPr bwMode="auto">
          <a:xfrm>
            <a:off x="1466677" y="536339"/>
            <a:ext cx="2961307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7"/>
          <a:stretch/>
        </p:blipFill>
        <p:spPr bwMode="auto">
          <a:xfrm>
            <a:off x="4716016" y="536339"/>
            <a:ext cx="295645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0"/>
          <a:stretch/>
        </p:blipFill>
        <p:spPr bwMode="auto">
          <a:xfrm>
            <a:off x="1466677" y="3596339"/>
            <a:ext cx="297430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3"/>
          <a:stretch/>
        </p:blipFill>
        <p:spPr bwMode="auto">
          <a:xfrm>
            <a:off x="4716016" y="3596339"/>
            <a:ext cx="297073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ash, chestnut and oak logs</a:t>
            </a:r>
          </a:p>
        </p:txBody>
      </p:sp>
    </p:spTree>
    <p:extLst>
      <p:ext uri="{BB962C8B-B14F-4D97-AF65-F5344CB8AC3E}">
        <p14:creationId xmlns:p14="http://schemas.microsoft.com/office/powerpoint/2010/main" val="5427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ash, chestnut and oak logs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84683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357"/>
            <a:ext cx="9144000" cy="5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ash, chestnut and oak logs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 on national and EU log grading principles </a:t>
            </a:r>
            <a:b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(Milestone 8) completed in draft version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4" y="1845304"/>
            <a:ext cx="3055004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Strength testing of the oak and chestnut boards at HFA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Publications: </a:t>
            </a:r>
          </a:p>
          <a:p>
            <a:pPr marL="628650" lvl="1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Article about measurements/strength testing on ash and beech</a:t>
            </a:r>
          </a:p>
          <a:p>
            <a:pPr marL="628650" lvl="1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Further publications?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9888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i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  <a:endParaRPr lang="de-DE" sz="3600" i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Austria: </a:t>
            </a:r>
            <a:r>
              <a:rPr lang="de-DE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Overestimation of growth and fellings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6752"/>
            <a:ext cx="8349340" cy="54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Topics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</a:t>
            </a:r>
            <a:r>
              <a:rPr lang="en-US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forecasts for </a:t>
            </a: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Austria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France</a:t>
            </a:r>
            <a:endParaRPr lang="en-US" sz="2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timber: Results for chestnut and oak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sz="20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Austria: </a:t>
            </a:r>
            <a:r>
              <a:rPr lang="de-DE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Overestimation of growth and fellings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6752"/>
            <a:ext cx="8349340" cy="540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hlinkClick r:id="rId3" action="ppaction://hlinksldjump"/>
          </p:cNvPr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76095"/>
              </p:ext>
            </p:extLst>
          </p:nvPr>
        </p:nvGraphicFramePr>
        <p:xfrm>
          <a:off x="683568" y="1268760"/>
          <a:ext cx="7776866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66530"/>
                <a:gridCol w="1166530"/>
                <a:gridCol w="1166530"/>
                <a:gridCol w="1166530"/>
                <a:gridCol w="1166530"/>
              </a:tblGrid>
              <a:tr h="360000">
                <a:tc gridSpan="6">
                  <a:txBody>
                    <a:bodyPr/>
                    <a:lstStyle/>
                    <a:p>
                      <a:pPr algn="ctr"/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Ash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Board values 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(N = 116)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0" baseline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b="1" baseline="0" smtClean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StDev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1" smtClean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de-DE" sz="14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Moisture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content [%]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Density [kg/m³]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567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863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693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MOE</a:t>
                      </a:r>
                      <a:r>
                        <a:rPr lang="de-DE" sz="1400" baseline="-25000" smtClean="0">
                          <a:solidFill>
                            <a:schemeClr val="tx1"/>
                          </a:solidFill>
                        </a:rPr>
                        <a:t>dyn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[kN/mm²]</a:t>
                      </a:r>
                      <a:endParaRPr lang="de-DE" sz="1400" baseline="-25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8.3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18.1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38544"/>
              </p:ext>
            </p:extLst>
          </p:nvPr>
        </p:nvGraphicFramePr>
        <p:xfrm>
          <a:off x="683570" y="3429000"/>
          <a:ext cx="777685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4"/>
                <a:gridCol w="1166529"/>
                <a:gridCol w="1166529"/>
                <a:gridCol w="1166529"/>
                <a:gridCol w="1166529"/>
                <a:gridCol w="1166529"/>
              </a:tblGrid>
              <a:tr h="360000">
                <a:tc gridSpan="6">
                  <a:txBody>
                    <a:bodyPr/>
                    <a:lstStyle/>
                    <a:p>
                      <a:pPr algn="ctr"/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Beech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Board values 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(N = 86)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0" baseline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b="1" baseline="0" smtClean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StDev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1" smtClean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de-DE" sz="14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Moisture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content [%]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Density [kg/m³]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664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835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726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MOE</a:t>
                      </a:r>
                      <a:r>
                        <a:rPr lang="de-DE" sz="1400" baseline="-25000" smtClean="0">
                          <a:solidFill>
                            <a:schemeClr val="tx1"/>
                          </a:solidFill>
                        </a:rPr>
                        <a:t>dyn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[kN/mm²]</a:t>
                      </a:r>
                      <a:endParaRPr lang="de-DE" sz="1400" baseline="-25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8.7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20.2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14.3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0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90032" y="-4192"/>
            <a:ext cx="65995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8902" y="-4192"/>
            <a:ext cx="6599556" cy="464331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600" b="1" smtClean="0">
                <a:latin typeface="+mn-lt"/>
              </a:rPr>
              <a:t>Frequency distributions of board </a:t>
            </a:r>
            <a:r>
              <a:rPr lang="de-DE" sz="16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6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600" b="1" smtClean="0">
                <a:latin typeface="+mn-lt"/>
              </a:rPr>
              <a:t> of the tested species</a:t>
            </a:r>
            <a:endParaRPr lang="de-DE" sz="1600" b="1">
              <a:latin typeface="+mn-lt"/>
            </a:endParaRP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3"/>
          <a:stretch/>
        </p:blipFill>
        <p:spPr bwMode="auto">
          <a:xfrm>
            <a:off x="1403648" y="460139"/>
            <a:ext cx="299149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4"/>
          <a:stretch/>
        </p:blipFill>
        <p:spPr bwMode="auto">
          <a:xfrm>
            <a:off x="4745053" y="460139"/>
            <a:ext cx="2995299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3"/>
          <a:stretch/>
        </p:blipFill>
        <p:spPr bwMode="auto">
          <a:xfrm>
            <a:off x="1403648" y="3681368"/>
            <a:ext cx="2983881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3"/>
          <a:stretch/>
        </p:blipFill>
        <p:spPr bwMode="auto">
          <a:xfrm>
            <a:off x="4745053" y="3681368"/>
            <a:ext cx="299149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9592" y="-4192"/>
            <a:ext cx="734481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8902" y="-4192"/>
            <a:ext cx="6599556" cy="43355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400" b="1" smtClean="0">
                <a:latin typeface="+mn-lt"/>
              </a:rPr>
              <a:t>Frequency distribution of board </a:t>
            </a:r>
            <a:r>
              <a:rPr lang="de-DE" sz="14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4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400" b="1" smtClean="0">
                <a:latin typeface="+mn-lt"/>
              </a:rPr>
              <a:t>, data of all species combined</a:t>
            </a:r>
            <a:endParaRPr lang="de-DE" sz="1400" b="1">
              <a:latin typeface="+mn-lt"/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"/>
          <a:stretch/>
        </p:blipFill>
        <p:spPr bwMode="auto">
          <a:xfrm>
            <a:off x="1028689" y="608509"/>
            <a:ext cx="7059982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90032" y="-4192"/>
            <a:ext cx="659955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258902" y="-4192"/>
            <a:ext cx="6599556" cy="464331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ctr"/>
            <a:r>
              <a:rPr lang="de-DE" sz="1600" b="1" smtClean="0">
                <a:latin typeface="+mn-lt"/>
              </a:rPr>
              <a:t>Mean board </a:t>
            </a:r>
            <a:r>
              <a:rPr lang="de-DE" sz="1600" b="1" smtClean="0">
                <a:solidFill>
                  <a:srgbClr val="000000"/>
                </a:solidFill>
                <a:latin typeface="+mn-lt"/>
              </a:rPr>
              <a:t>MOE</a:t>
            </a:r>
            <a:r>
              <a:rPr lang="de-DE" sz="1600" b="1" baseline="-25000" smtClean="0">
                <a:solidFill>
                  <a:srgbClr val="000000"/>
                </a:solidFill>
                <a:latin typeface="+mn-lt"/>
              </a:rPr>
              <a:t>dyn</a:t>
            </a:r>
            <a:r>
              <a:rPr lang="de-DE" sz="1600" b="1" smtClean="0">
                <a:latin typeface="+mn-lt"/>
              </a:rPr>
              <a:t> vs. log MOE</a:t>
            </a:r>
            <a:r>
              <a:rPr lang="de-DE" sz="1600" b="1" baseline="-25000" smtClean="0">
                <a:latin typeface="+mn-lt"/>
              </a:rPr>
              <a:t>dyn </a:t>
            </a:r>
            <a:r>
              <a:rPr lang="de-DE" sz="1600" b="1" smtClean="0">
                <a:latin typeface="+mn-lt"/>
              </a:rPr>
              <a:t>for all tested species</a:t>
            </a:r>
            <a:endParaRPr lang="de-DE" sz="1600" b="1">
              <a:latin typeface="+mn-lt"/>
            </a:endParaRP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0"/>
          <a:stretch/>
        </p:blipFill>
        <p:spPr bwMode="auto">
          <a:xfrm>
            <a:off x="1525687" y="548680"/>
            <a:ext cx="297430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3"/>
          <a:stretch/>
        </p:blipFill>
        <p:spPr bwMode="auto">
          <a:xfrm>
            <a:off x="4769617" y="548680"/>
            <a:ext cx="297073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0"/>
          <a:stretch/>
        </p:blipFill>
        <p:spPr bwMode="auto">
          <a:xfrm>
            <a:off x="1525687" y="3681368"/>
            <a:ext cx="296359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4"/>
          <a:stretch/>
        </p:blipFill>
        <p:spPr bwMode="auto">
          <a:xfrm>
            <a:off x="4769617" y="3681368"/>
            <a:ext cx="2960023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ash, chestnut and oak logs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84683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357"/>
            <a:ext cx="9144000" cy="5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Other recent activities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marking of knots in the CT images of the ash, chestnut and oak logs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584683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356"/>
            <a:ext cx="9144000" cy="5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Austria: </a:t>
            </a:r>
            <a:r>
              <a:rPr lang="de-DE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Overestimation of growth and fellings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0" y="1197352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pieren 28"/>
          <p:cNvGrpSpPr/>
          <p:nvPr/>
        </p:nvGrpSpPr>
        <p:grpSpPr>
          <a:xfrm>
            <a:off x="1864270" y="2276872"/>
            <a:ext cx="5996630" cy="1084312"/>
            <a:chOff x="1864270" y="2276872"/>
            <a:chExt cx="5996630" cy="1084312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1864271" y="3361184"/>
              <a:ext cx="5996629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feil nach unten 18"/>
            <p:cNvSpPr/>
            <p:nvPr/>
          </p:nvSpPr>
          <p:spPr>
            <a:xfrm rot="10800000">
              <a:off x="7500860" y="2276872"/>
              <a:ext cx="360040" cy="1084312"/>
            </a:xfrm>
            <a:prstGeom prst="downArrow">
              <a:avLst>
                <a:gd name="adj1" fmla="val 50000"/>
                <a:gd name="adj2" fmla="val 73281"/>
              </a:avLst>
            </a:prstGeom>
            <a:solidFill>
              <a:srgbClr val="086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132708" y="2623214"/>
              <a:ext cx="1368152" cy="391628"/>
            </a:xfrm>
            <a:prstGeom prst="rect">
              <a:avLst/>
            </a:prstGeom>
            <a:solidFill>
              <a:srgbClr val="086A33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36% increase</a:t>
              </a:r>
              <a:endParaRPr lang="de-DE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1864270" y="2276872"/>
              <a:ext cx="5996629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1864268" y="5239885"/>
            <a:ext cx="5996632" cy="391628"/>
            <a:chOff x="1864268" y="5239885"/>
            <a:chExt cx="5996632" cy="391628"/>
          </a:xfrm>
        </p:grpSpPr>
        <p:cxnSp>
          <p:nvCxnSpPr>
            <p:cNvPr id="42" name="Gerade Verbindung 41"/>
            <p:cNvCxnSpPr/>
            <p:nvPr/>
          </p:nvCxnSpPr>
          <p:spPr>
            <a:xfrm>
              <a:off x="1864271" y="5570190"/>
              <a:ext cx="5996629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feil nach unten 42"/>
            <p:cNvSpPr/>
            <p:nvPr/>
          </p:nvSpPr>
          <p:spPr>
            <a:xfrm rot="10800000">
              <a:off x="7500860" y="5339308"/>
              <a:ext cx="360040" cy="230882"/>
            </a:xfrm>
            <a:prstGeom prst="downArrow">
              <a:avLst>
                <a:gd name="adj1" fmla="val 50000"/>
                <a:gd name="adj2" fmla="val 73281"/>
              </a:avLst>
            </a:prstGeom>
            <a:solidFill>
              <a:srgbClr val="086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1864268" y="5339308"/>
              <a:ext cx="5996629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6132708" y="5239885"/>
              <a:ext cx="1368152" cy="391628"/>
            </a:xfrm>
            <a:prstGeom prst="rect">
              <a:avLst/>
            </a:prstGeom>
            <a:solidFill>
              <a:srgbClr val="086A33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25% increase</a:t>
              </a:r>
              <a:endParaRPr lang="de-DE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1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Austria: Overestimation of growth and fellings</a:t>
            </a: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6" y="1187976"/>
            <a:ext cx="8349340" cy="5400000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ctr" rotWithShape="0">
              <a:schemeClr val="tx1">
                <a:alpha val="5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1331640" y="4251983"/>
            <a:ext cx="2520280" cy="391628"/>
            <a:chOff x="1331640" y="4234446"/>
            <a:chExt cx="2520280" cy="391628"/>
          </a:xfrm>
        </p:grpSpPr>
        <p:cxnSp>
          <p:nvCxnSpPr>
            <p:cNvPr id="7" name="Gerade Verbindung 6"/>
            <p:cNvCxnSpPr>
              <a:endCxn id="9" idx="1"/>
            </p:cNvCxnSpPr>
            <p:nvPr/>
          </p:nvCxnSpPr>
          <p:spPr>
            <a:xfrm>
              <a:off x="1331640" y="4430260"/>
              <a:ext cx="648072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1979712" y="4234446"/>
              <a:ext cx="1872208" cy="391628"/>
            </a:xfrm>
            <a:prstGeom prst="rect">
              <a:avLst/>
            </a:prstGeom>
            <a:solidFill>
              <a:srgbClr val="086A33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ÖWI: 1.8 M m³/a</a:t>
              </a:r>
              <a:endParaRPr lang="de-DE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331640" y="3367677"/>
            <a:ext cx="3168352" cy="391628"/>
            <a:chOff x="1331640" y="3377202"/>
            <a:chExt cx="3168352" cy="391628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1331640" y="3573016"/>
              <a:ext cx="3168352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1979712" y="3377202"/>
              <a:ext cx="1872208" cy="391628"/>
            </a:xfrm>
            <a:prstGeom prst="rect">
              <a:avLst/>
            </a:prstGeom>
            <a:solidFill>
              <a:srgbClr val="086A33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2025: 2.8 M m³/a</a:t>
              </a:r>
              <a:endParaRPr lang="de-DE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Pfeil nach oben und unten 15"/>
          <p:cNvSpPr/>
          <p:nvPr/>
        </p:nvSpPr>
        <p:spPr>
          <a:xfrm>
            <a:off x="1511660" y="3563491"/>
            <a:ext cx="324036" cy="900400"/>
          </a:xfrm>
          <a:prstGeom prst="upDownArrow">
            <a:avLst/>
          </a:prstGeom>
          <a:solidFill>
            <a:srgbClr val="086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0" name="Textfeld 19"/>
          <p:cNvSpPr txBox="1"/>
          <p:nvPr/>
        </p:nvSpPr>
        <p:spPr>
          <a:xfrm>
            <a:off x="1835696" y="3817877"/>
            <a:ext cx="864096" cy="391628"/>
          </a:xfrm>
          <a:prstGeom prst="rect">
            <a:avLst/>
          </a:prstGeom>
          <a:solidFill>
            <a:srgbClr val="086A33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1600" i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+ 60%</a:t>
            </a:r>
            <a:endParaRPr lang="de-DE" sz="1600" i="1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331640" y="5250952"/>
            <a:ext cx="3168352" cy="391628"/>
            <a:chOff x="1331640" y="3377202"/>
            <a:chExt cx="3168352" cy="391628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1331640" y="3573016"/>
              <a:ext cx="3168352" cy="0"/>
            </a:xfrm>
            <a:prstGeom prst="line">
              <a:avLst/>
            </a:prstGeom>
            <a:ln w="25400">
              <a:solidFill>
                <a:srgbClr val="086A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727684" y="3377202"/>
              <a:ext cx="2376264" cy="391628"/>
            </a:xfrm>
            <a:prstGeom prst="rect">
              <a:avLst/>
            </a:prstGeom>
            <a:solidFill>
              <a:srgbClr val="086A33"/>
            </a:solidFill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lang="de-DE" sz="160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Oak, 2025: 0.64 M m³/a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1727684" y="5733256"/>
            <a:ext cx="2376264" cy="637849"/>
          </a:xfrm>
          <a:prstGeom prst="rect">
            <a:avLst/>
          </a:prstGeom>
          <a:solidFill>
            <a:srgbClr val="086A33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16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Oak, ÖWI: 0.56 M m³/ a</a:t>
            </a:r>
          </a:p>
          <a:p>
            <a:pPr algn="ctr"/>
            <a:r>
              <a:rPr lang="de-DE" sz="1600" i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de-DE" sz="1600" i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ifference: 14%</a:t>
            </a:r>
            <a:endParaRPr lang="de-DE" sz="1600" i="1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forecasts for Austria: Overestimation of growth and fellings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51520" y="1268760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Approach</a:t>
            </a:r>
            <a:r>
              <a:rPr lang="en-US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b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Re-parameterization of growth models in WEHAM with repeated inventory data for beech and oak</a:t>
            </a:r>
            <a:b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(Data from ÖWI 2007–09 and preceeding inventory provided by BFW)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Repetition of simulations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827584" y="3429000"/>
            <a:ext cx="7488832" cy="2736304"/>
            <a:chOff x="1403648" y="3212976"/>
            <a:chExt cx="7488832" cy="2736304"/>
          </a:xfrm>
        </p:grpSpPr>
        <p:sp>
          <p:nvSpPr>
            <p:cNvPr id="6" name="Rechteck 5"/>
            <p:cNvSpPr/>
            <p:nvPr/>
          </p:nvSpPr>
          <p:spPr>
            <a:xfrm>
              <a:off x="1403648" y="3212976"/>
              <a:ext cx="7488832" cy="27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63500" dir="2700000" algn="ctr" rotWithShape="0">
                <a:srgbClr val="000000">
                  <a:alpha val="5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012" y="3339528"/>
              <a:ext cx="7200000" cy="24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1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</a:t>
            </a:r>
            <a:r>
              <a:rPr lang="en-US" sz="2000" b="1" dirty="0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forecasts </a:t>
            </a:r>
            <a:r>
              <a:rPr lang="en-US" sz="2000" b="1" dirty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France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Study by </a:t>
            </a:r>
            <a:r>
              <a:rPr lang="en-US" sz="2000" b="1" dirty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IGN/FCBA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1268760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First study on potential roundwood availability covering the entire forest area in France: </a:t>
            </a:r>
            <a:r>
              <a:rPr lang="en-US" i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Disponibilités forestières pour l’energie et les matériaux à l’horizon </a:t>
            </a:r>
            <a:r>
              <a:rPr lang="en-US" i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2035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 on request by the French environment agency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basis: Inventory 2009–2013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Models of growth/mortality and silviculture yield gross annual availability (comparable to the annual fellings in WEHAM)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Applying volume reductions due to technical/economical restrictions leads to “usable annual availability”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Two scenarios: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constant management: maintaining mean felling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rates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observed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between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last two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inventories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distinguished forest type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units (strata)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“dynamic management”: progressively applying the highest observed felling rate to the entire stratum</a:t>
            </a:r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403648" y="2708920"/>
            <a:ext cx="6336704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forecasts 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France: Study 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IGN/FCBA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2891148"/>
            <a:ext cx="6120000" cy="359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126876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Gross annual </a:t>
            </a:r>
            <a:r>
              <a:rPr lang="en-US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availability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hardwood timber (all species combined):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10.6 to 13.0 M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m³/a in the constant management scenario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from 10.6 to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16.8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m³/a in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“dynamic management”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</a:t>
            </a:r>
          </a:p>
        </p:txBody>
      </p:sp>
      <p:sp>
        <p:nvSpPr>
          <p:cNvPr id="2" name="Rechteck 1"/>
          <p:cNvSpPr/>
          <p:nvPr/>
        </p:nvSpPr>
        <p:spPr>
          <a:xfrm>
            <a:off x="2479004" y="4322236"/>
            <a:ext cx="1231451" cy="796856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660232" y="3914006"/>
            <a:ext cx="864096" cy="504056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670104" y="4615036"/>
            <a:ext cx="864096" cy="504056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558206" y="4096301"/>
            <a:ext cx="1227032" cy="1022792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7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403648" y="2708920"/>
            <a:ext cx="6336704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forecasts 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France: Study 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IGN/FCBA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1268760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Usable </a:t>
            </a:r>
            <a:r>
              <a:rPr lang="en-US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</a:t>
            </a:r>
            <a:r>
              <a:rPr lang="en-US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availability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hardwood timber (all species combined):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9.7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11.9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m³/a in the constant management scenario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9.7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15.2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m³/a in </a:t>
            </a:r>
            <a:r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“dynamic management” </a:t>
            </a:r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scenario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00" y="2900420"/>
            <a:ext cx="6120000" cy="357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537460" y="4279900"/>
            <a:ext cx="1798320" cy="862434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27784" y="4061460"/>
            <a:ext cx="1836266" cy="1080874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567016" y="3933056"/>
            <a:ext cx="885304" cy="504056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567016" y="4638278"/>
            <a:ext cx="1029320" cy="504056"/>
          </a:xfrm>
          <a:prstGeom prst="rect">
            <a:avLst/>
          </a:prstGeom>
          <a:noFill/>
          <a:ln>
            <a:solidFill>
              <a:srgbClr val="086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hlinkClick r:id="rId3" action="ppaction://hlinksldjump"/>
          </p:cNvPr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Characterization of hardwood </a:t>
            </a:r>
            <a:r>
              <a:rPr lang="en-US" sz="2000" b="1" smtClean="0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timber: Results </a:t>
            </a:r>
            <a:r>
              <a:rPr lang="en-US" sz="2000" b="1">
                <a:solidFill>
                  <a:srgbClr val="086A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chestnut and oak</a:t>
            </a:r>
            <a:endParaRPr lang="de-DE" sz="2000" b="1">
              <a:solidFill>
                <a:srgbClr val="086A3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66444"/>
              </p:ext>
            </p:extLst>
          </p:nvPr>
        </p:nvGraphicFramePr>
        <p:xfrm>
          <a:off x="683568" y="1268760"/>
          <a:ext cx="7776866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66530"/>
                <a:gridCol w="1166530"/>
                <a:gridCol w="1166530"/>
                <a:gridCol w="1166530"/>
                <a:gridCol w="1166530"/>
              </a:tblGrid>
              <a:tr h="360000">
                <a:tc gridSpan="6">
                  <a:txBody>
                    <a:bodyPr/>
                    <a:lstStyle/>
                    <a:p>
                      <a:pPr algn="ctr"/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Chestnut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Board values 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(N = 97)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0" baseline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b="1" baseline="0" smtClean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StDev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1" smtClean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de-DE" sz="14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Moisture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content [%]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Density [kg/m³]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667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947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812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MOE</a:t>
                      </a:r>
                      <a:r>
                        <a:rPr lang="de-DE" sz="1400" baseline="-25000" smtClean="0">
                          <a:solidFill>
                            <a:schemeClr val="tx1"/>
                          </a:solidFill>
                        </a:rPr>
                        <a:t>dyn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[kN/mm²]</a:t>
                      </a:r>
                      <a:endParaRPr lang="de-DE" sz="1400" baseline="-25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8.3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11.7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98272"/>
              </p:ext>
            </p:extLst>
          </p:nvPr>
        </p:nvGraphicFramePr>
        <p:xfrm>
          <a:off x="683570" y="3429000"/>
          <a:ext cx="7776859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4"/>
                <a:gridCol w="1166529"/>
                <a:gridCol w="1166529"/>
                <a:gridCol w="1166529"/>
                <a:gridCol w="1166529"/>
                <a:gridCol w="1166529"/>
              </a:tblGrid>
              <a:tr h="360000">
                <a:tc gridSpan="6">
                  <a:txBody>
                    <a:bodyPr/>
                    <a:lstStyle/>
                    <a:p>
                      <a:pPr algn="ctr"/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Oak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Board values </a:t>
                      </a:r>
                      <a:r>
                        <a:rPr lang="de-DE" sz="1400" b="0" baseline="0" smtClean="0">
                          <a:solidFill>
                            <a:schemeClr val="tx1"/>
                          </a:solidFill>
                        </a:rPr>
                        <a:t>(N = 85)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400" b="0" baseline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b="1" baseline="0" smtClean="0">
                          <a:solidFill>
                            <a:schemeClr val="tx1"/>
                          </a:solidFill>
                        </a:rPr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smtClean="0">
                          <a:solidFill>
                            <a:schemeClr val="tx1"/>
                          </a:solidFill>
                        </a:rPr>
                        <a:t>StDev</a:t>
                      </a:r>
                      <a:endParaRPr lang="de-DE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1" smtClean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de-DE" sz="14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B79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Moisture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content [%]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Density [kg/m³]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731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1029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915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D0B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MOE</a:t>
                      </a:r>
                      <a:r>
                        <a:rPr lang="de-DE" sz="1400" baseline="-25000" smtClean="0">
                          <a:solidFill>
                            <a:schemeClr val="tx1"/>
                          </a:solidFill>
                        </a:rPr>
                        <a:t>dyn</a:t>
                      </a:r>
                      <a:r>
                        <a:rPr lang="de-DE" sz="1400" baseline="0" smtClean="0">
                          <a:solidFill>
                            <a:schemeClr val="tx1"/>
                          </a:solidFill>
                        </a:rPr>
                        <a:t> [kN/mm²]</a:t>
                      </a:r>
                      <a:endParaRPr lang="de-DE" sz="1400" baseline="-25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16.2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12.5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de-DE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B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C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1063</Words>
  <Application>Microsoft Office PowerPoint</Application>
  <PresentationFormat>Bildschirmpräsentation (4:3)</PresentationFormat>
  <Paragraphs>246</Paragraphs>
  <Slides>26</Slides>
  <Notes>26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FVA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thomas.weidner</dc:creator>
  <cp:lastModifiedBy>Breinig, Lorenz (FORST)</cp:lastModifiedBy>
  <cp:revision>428</cp:revision>
  <cp:lastPrinted>2015-06-16T11:24:41Z</cp:lastPrinted>
  <dcterms:created xsi:type="dcterms:W3CDTF">2010-04-06T09:05:00Z</dcterms:created>
  <dcterms:modified xsi:type="dcterms:W3CDTF">2016-06-01T13:47:41Z</dcterms:modified>
</cp:coreProperties>
</file>