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6" r:id="rId3"/>
    <p:sldId id="294" r:id="rId4"/>
    <p:sldId id="297" r:id="rId5"/>
    <p:sldId id="301" r:id="rId6"/>
    <p:sldId id="298" r:id="rId7"/>
    <p:sldId id="306" r:id="rId8"/>
    <p:sldId id="304" r:id="rId9"/>
    <p:sldId id="307" r:id="rId10"/>
    <p:sldId id="308" r:id="rId11"/>
    <p:sldId id="309" r:id="rId12"/>
    <p:sldId id="305" r:id="rId13"/>
    <p:sldId id="310" r:id="rId14"/>
    <p:sldId id="302" r:id="rId15"/>
    <p:sldId id="303" r:id="rId16"/>
    <p:sldId id="314" r:id="rId17"/>
    <p:sldId id="299" r:id="rId18"/>
    <p:sldId id="300" r:id="rId19"/>
    <p:sldId id="311" r:id="rId20"/>
    <p:sldId id="312" r:id="rId21"/>
    <p:sldId id="313" r:id="rId22"/>
    <p:sldId id="316" r:id="rId23"/>
    <p:sldId id="317" r:id="rId24"/>
    <p:sldId id="321" r:id="rId25"/>
    <p:sldId id="318" r:id="rId26"/>
    <p:sldId id="319" r:id="rId27"/>
    <p:sldId id="320" r:id="rId2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2B"/>
    <a:srgbClr val="7AB51D"/>
    <a:srgbClr val="ADCF82"/>
    <a:srgbClr val="E04E20"/>
    <a:srgbClr val="E3EBE0"/>
    <a:srgbClr val="000000"/>
    <a:srgbClr val="0D0D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308" autoAdjust="0"/>
    <p:restoredTop sz="74911" autoAdjust="0"/>
  </p:normalViewPr>
  <p:slideViewPr>
    <p:cSldViewPr showGuides="1">
      <p:cViewPr>
        <p:scale>
          <a:sx n="70" d="100"/>
          <a:sy n="70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348FD-3B09-4148-940B-A658FCF2AA1C}" type="datetimeFigureOut">
              <a:rPr lang="de-DE" smtClean="0"/>
              <a:t>10.12.2015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0D715-761F-415D-802D-0404D5E880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70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C2D2D-DF50-4AC1-8CC9-B3083E11A46D}" type="datetimeFigureOut">
              <a:rPr lang="de-DE" smtClean="0"/>
              <a:t>10.12.2015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DAAF-71F9-4E6C-9365-64DFF49972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27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„Pulpwood“ ist das Industrieholz („Industrial</a:t>
            </a:r>
            <a:r>
              <a:rPr lang="de-DE" baseline="0" smtClean="0"/>
              <a:t> wood“)</a:t>
            </a:r>
            <a:r>
              <a:rPr lang="de-DE" smtClean="0"/>
              <a:t> </a:t>
            </a:r>
          </a:p>
          <a:p>
            <a:endParaRPr lang="de-DE" smtClean="0"/>
          </a:p>
          <a:p>
            <a:r>
              <a:rPr lang="de-DE" smtClean="0"/>
              <a:t>Langholz kommt</a:t>
            </a:r>
            <a:r>
              <a:rPr lang="de-DE" baseline="0" smtClean="0"/>
              <a:t> vor wegen …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04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Maximum</a:t>
            </a:r>
            <a:r>
              <a:rPr lang="de-DE" baseline="0" smtClean="0"/>
              <a:t> range in period 2028–2032 with ~35%, minimum in period 2043–2047 with 8%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52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Maximum</a:t>
            </a:r>
            <a:r>
              <a:rPr lang="de-DE" baseline="0" smtClean="0"/>
              <a:t> range in period 2018–2022 with ~28%, minimum in period 2048–2052 with ~8%</a:t>
            </a:r>
            <a:endParaRPr lang="de-DE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98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89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Correlation log MOE ~ board MOE 0.654**</a:t>
            </a:r>
            <a:r>
              <a:rPr lang="de-DE" baseline="0" smtClean="0"/>
              <a:t> (sig. at alpha=0.01)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40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Correlation log MOE ~ board MOE 0.734**</a:t>
            </a:r>
            <a:r>
              <a:rPr lang="de-DE" baseline="0" smtClean="0"/>
              <a:t> (sig. at alpha=0.01)</a:t>
            </a:r>
            <a:endParaRPr lang="de-DE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35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Correlation log MOE ~ log mean of board MOE: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Beech</a:t>
            </a:r>
            <a:r>
              <a:rPr lang="de-DE" baseline="0" smtClean="0"/>
              <a:t>: </a:t>
            </a:r>
            <a:r>
              <a:rPr lang="de-DE" smtClean="0"/>
              <a:t>0.778**</a:t>
            </a:r>
            <a:r>
              <a:rPr lang="de-DE" baseline="0" smtClean="0"/>
              <a:t> (sig. at alpha=0.01)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Ash</a:t>
            </a:r>
            <a:r>
              <a:rPr lang="de-DE" baseline="0" smtClean="0"/>
              <a:t>: </a:t>
            </a:r>
            <a:r>
              <a:rPr lang="de-DE" smtClean="0"/>
              <a:t>0.834**</a:t>
            </a:r>
            <a:r>
              <a:rPr lang="de-DE" baseline="0" smtClean="0"/>
              <a:t> (sig. at alpha=0.01)</a:t>
            </a:r>
            <a:endParaRPr lang="de-DE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82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FEF1-1EFD-4021-8E45-8F21577EEAC8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0" y="260649"/>
            <a:ext cx="9140825" cy="6597352"/>
            <a:chOff x="0" y="260649"/>
            <a:chExt cx="9140825" cy="6597352"/>
          </a:xfrm>
        </p:grpSpPr>
        <p:pic>
          <p:nvPicPr>
            <p:cNvPr id="7" name="Picture 5" descr="FVA_pppr_v_fussleiste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6"/>
            <a:stretch/>
          </p:blipFill>
          <p:spPr bwMode="auto">
            <a:xfrm>
              <a:off x="0" y="260649"/>
              <a:ext cx="9140825" cy="659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 userDrawn="1"/>
          </p:nvSpPr>
          <p:spPr>
            <a:xfrm>
              <a:off x="6832401" y="6165303"/>
              <a:ext cx="2204095" cy="686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100" name="Picture 4" descr="http://fvafrweb-1v/intranet/vorlagen/Gestaltung/Vorlagen/Logos/FVA/fva_logo_rz_de_100px_72dpi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401" y="6231939"/>
              <a:ext cx="2160000" cy="51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8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0" y="260649"/>
            <a:ext cx="9140825" cy="6597352"/>
            <a:chOff x="0" y="260649"/>
            <a:chExt cx="9140825" cy="6597352"/>
          </a:xfrm>
        </p:grpSpPr>
        <p:pic>
          <p:nvPicPr>
            <p:cNvPr id="12" name="Picture 5" descr="FVA_pppr_v_fussleiste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6"/>
            <a:stretch/>
          </p:blipFill>
          <p:spPr bwMode="auto">
            <a:xfrm>
              <a:off x="0" y="260649"/>
              <a:ext cx="9140825" cy="659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hteck 12"/>
            <p:cNvSpPr/>
            <p:nvPr userDrawn="1"/>
          </p:nvSpPr>
          <p:spPr>
            <a:xfrm>
              <a:off x="6832401" y="6165303"/>
              <a:ext cx="2204095" cy="686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Picture 4" descr="http://fvafrweb-1v/intranet/vorlagen/Gestaltung/Vorlagen/Logos/FVA/fva_logo_rz_de_100px_72dpi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401" y="6231939"/>
              <a:ext cx="2160000" cy="51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hteck 5"/>
          <p:cNvSpPr/>
          <p:nvPr userDrawn="1"/>
        </p:nvSpPr>
        <p:spPr>
          <a:xfrm>
            <a:off x="-108520" y="0"/>
            <a:ext cx="8640960" cy="404664"/>
          </a:xfrm>
          <a:prstGeom prst="rect">
            <a:avLst/>
          </a:prstGeom>
          <a:solidFill>
            <a:srgbClr val="006C2B"/>
          </a:solidFill>
          <a:ln>
            <a:solidFill>
              <a:srgbClr val="00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179512" y="48443"/>
            <a:ext cx="775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mtClean="0">
                <a:solidFill>
                  <a:schemeClr val="bg1"/>
                </a:solidFill>
                <a:latin typeface="Segoe UI Light" panose="020B0502040204020203" pitchFamily="34" charset="0"/>
                <a:cs typeface="Calibri" panose="020F0502020204030204" pitchFamily="34" charset="0"/>
              </a:rPr>
              <a:t>WP 1: Hardwood resources in Europe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532440" y="0"/>
            <a:ext cx="608385" cy="404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8532440" y="80039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B96920-A1BD-4740-94B3-4F50D1AE6820}" type="slidenum">
              <a:rPr lang="de-DE" sz="1200" smtClean="0">
                <a:latin typeface="Segoe UI Semibold" panose="020B0702040204020203" pitchFamily="34" charset="0"/>
                <a:cs typeface="Calibri" panose="020F0502020204030204" pitchFamily="34" charset="0"/>
              </a:rPr>
              <a:pPr algn="ctr"/>
              <a:t>‹Nr.›</a:t>
            </a:fld>
            <a:endParaRPr lang="de-DE" sz="1200">
              <a:latin typeface="Segoe UI Semibold" panose="020B07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2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7D23CE-9A78-4618-9756-E2BFD5B2DE58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3081" name="Picture 9" descr="FVA_pppr_v_hintergrun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988840"/>
            <a:ext cx="1508977" cy="4869160"/>
          </a:xfrm>
          <a:prstGeom prst="rect">
            <a:avLst/>
          </a:prstGeom>
          <a:solidFill>
            <a:srgbClr val="006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0" y="260649"/>
            <a:ext cx="9140825" cy="6597352"/>
            <a:chOff x="0" y="260649"/>
            <a:chExt cx="9140825" cy="6597352"/>
          </a:xfrm>
        </p:grpSpPr>
        <p:pic>
          <p:nvPicPr>
            <p:cNvPr id="18" name="Picture 5" descr="FVA_pppr_v_fussleiste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6"/>
            <a:stretch/>
          </p:blipFill>
          <p:spPr bwMode="auto">
            <a:xfrm>
              <a:off x="0" y="260649"/>
              <a:ext cx="9140825" cy="659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hteck 18"/>
            <p:cNvSpPr/>
            <p:nvPr userDrawn="1"/>
          </p:nvSpPr>
          <p:spPr>
            <a:xfrm>
              <a:off x="6832401" y="6165303"/>
              <a:ext cx="2204095" cy="686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Picture 4" descr="http://fvafrweb-1v/intranet/vorlagen/Gestaltung/Vorlagen/Logos/FVA/fva_logo_rz_de_100px_72dpi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401" y="6231939"/>
              <a:ext cx="2160000" cy="51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hteck 11"/>
          <p:cNvSpPr/>
          <p:nvPr/>
        </p:nvSpPr>
        <p:spPr>
          <a:xfrm>
            <a:off x="1508977" y="0"/>
            <a:ext cx="7635023" cy="1988840"/>
          </a:xfrm>
          <a:prstGeom prst="rect">
            <a:avLst/>
          </a:prstGeom>
          <a:solidFill>
            <a:srgbClr val="006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508977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55039" y="2366066"/>
            <a:ext cx="7037441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smtClean="0">
                <a:solidFill>
                  <a:srgbClr val="006C2B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WP 1: Hardwood </a:t>
            </a:r>
            <a:r>
              <a:rPr lang="en-US" sz="3200">
                <a:solidFill>
                  <a:srgbClr val="006C2B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resources in </a:t>
            </a:r>
            <a:r>
              <a:rPr lang="en-US" sz="3200" smtClean="0">
                <a:solidFill>
                  <a:srgbClr val="006C2B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Europe</a:t>
            </a:r>
          </a:p>
          <a:p>
            <a:pPr>
              <a:spcAft>
                <a:spcPts val="1200"/>
              </a:spcAft>
            </a:pPr>
            <a:r>
              <a:rPr lang="en-US" sz="3200" smtClean="0">
                <a:solidFill>
                  <a:srgbClr val="006C2B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forecasts for Germany and Austria and characterization of beech and ash timber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1600" smtClean="0">
                <a:solidFill>
                  <a:srgbClr val="006C2B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Lorenz Breinig</a:t>
            </a:r>
            <a:endParaRPr lang="en-US" sz="1600">
              <a:solidFill>
                <a:srgbClr val="006C2B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55039" y="341550"/>
            <a:ext cx="6768752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European Hardwoods for the Building Sector (EU Hardwoods)</a:t>
            </a:r>
          </a:p>
          <a:p>
            <a:pPr>
              <a:spcAft>
                <a:spcPts val="1200"/>
              </a:spcAft>
            </a:pPr>
            <a:r>
              <a:rPr lang="de-DE" sz="200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de-DE" sz="200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meeting</a:t>
            </a:r>
          </a:p>
          <a:p>
            <a:pPr>
              <a:spcAft>
                <a:spcPts val="1200"/>
              </a:spcAft>
            </a:pPr>
            <a:r>
              <a:rPr lang="de-DE" sz="20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2015/12/10–11 / FVA</a:t>
            </a:r>
          </a:p>
        </p:txBody>
      </p:sp>
      <p:pic>
        <p:nvPicPr>
          <p:cNvPr id="1026" name="Picture 2" descr="H:\Wn\z3 PROJEKTE\1348 EU_Hardwoods\6_Bilder_Logos\EU-HARDWODS_logo final\EU-HARDWODS_logo colo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" y="119459"/>
            <a:ext cx="1326275" cy="174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Germany: Annual roundwood supply – beech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717327"/>
            <a:ext cx="8059737" cy="3871913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51520" y="126876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Bucking variants tested:</a:t>
            </a:r>
            <a:endParaRPr lang="en-US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" y="1052736"/>
            <a:ext cx="8460000" cy="5559572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6948264" y="2586112"/>
            <a:ext cx="1796586" cy="1728192"/>
            <a:chOff x="6948264" y="2586112"/>
            <a:chExt cx="1853736" cy="1728192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sp>
          <p:nvSpPr>
            <p:cNvPr id="7" name="Rechteck 6"/>
            <p:cNvSpPr/>
            <p:nvPr/>
          </p:nvSpPr>
          <p:spPr>
            <a:xfrm>
              <a:off x="6948264" y="2946152"/>
              <a:ext cx="1853736" cy="1368152"/>
            </a:xfrm>
            <a:prstGeom prst="rect">
              <a:avLst/>
            </a:prstGeom>
            <a:noFill/>
            <a:ln w="38100">
              <a:solidFill>
                <a:srgbClr val="7AB51D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6948264" y="2586112"/>
              <a:ext cx="1853736" cy="360040"/>
            </a:xfrm>
            <a:prstGeom prst="rect">
              <a:avLst/>
            </a:prstGeom>
            <a:solidFill>
              <a:srgbClr val="7AB51D"/>
            </a:solidFill>
            <a:ln w="38100">
              <a:solidFill>
                <a:srgbClr val="7AB51D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de-DE" sz="1600" smtClean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Sawlogs</a:t>
              </a:r>
              <a:endParaRPr lang="de-DE" sz="160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62802"/>
              </p:ext>
            </p:extLst>
          </p:nvPr>
        </p:nvGraphicFramePr>
        <p:xfrm>
          <a:off x="327720" y="2759328"/>
          <a:ext cx="6552728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25400" dir="2700000" algn="ctr" rotWithShape="0">
                    <a:schemeClr val="tx1">
                      <a:alpha val="55000"/>
                    </a:schemeClr>
                  </a:outerShdw>
                </a:effectLst>
                <a:tableStyleId>{5C22544A-7EE6-4342-B048-85BDC9FD1C3A}</a:tableStyleId>
              </a:tblPr>
              <a:tblGrid>
                <a:gridCol w="819091"/>
                <a:gridCol w="819091"/>
                <a:gridCol w="819091"/>
                <a:gridCol w="819091"/>
                <a:gridCol w="819091"/>
                <a:gridCol w="819091"/>
                <a:gridCol w="819091"/>
                <a:gridCol w="81909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2013–2017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2018–2022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2023–2027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2028–2032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2033–2037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2038–2042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2043–2047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2048–2052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7,858,322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7,557,170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6,622,111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6,786,222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6,640,376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6,130,794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6,483,916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6,584,895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Germany: </a:t>
            </a:r>
            <a:r>
              <a:rPr lang="de-DE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Range of predicted </a:t>
            </a:r>
            <a:r>
              <a:rPr lang="de-DE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beech </a:t>
            </a:r>
            <a:r>
              <a:rPr lang="de-DE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timber supply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7" y="1137108"/>
            <a:ext cx="8640000" cy="5460244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1529976" y="1781685"/>
            <a:ext cx="6135893" cy="1302157"/>
            <a:chOff x="1529976" y="1781685"/>
            <a:chExt cx="6135893" cy="1302157"/>
          </a:xfrm>
          <a:solidFill>
            <a:srgbClr val="7AB51D"/>
          </a:solidFill>
        </p:grpSpPr>
        <p:sp>
          <p:nvSpPr>
            <p:cNvPr id="2" name="Textfeld 1"/>
            <p:cNvSpPr txBox="1"/>
            <p:nvPr/>
          </p:nvSpPr>
          <p:spPr>
            <a:xfrm>
              <a:off x="1529976" y="1781685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/>
            <a:p>
              <a:r>
                <a:rPr lang="de-DE" sz="1100" smtClean="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+12.4%</a:t>
              </a:r>
              <a:endParaRPr lang="de-DE" sz="110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314896" y="1888741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+15.6%</a:t>
              </a:r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089852" y="2249489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+18.1%</a:t>
              </a:r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865105" y="2146122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+</a:t>
              </a:r>
              <a:r>
                <a:rPr lang="de-DE" smtClean="0"/>
                <a:t>19.7%</a:t>
              </a:r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648309" y="2559590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+</a:t>
              </a:r>
              <a:r>
                <a:rPr lang="de-DE" smtClean="0"/>
                <a:t>11.3%</a:t>
              </a:r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439464" y="2420442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+</a:t>
              </a:r>
              <a:r>
                <a:rPr lang="de-DE" smtClean="0"/>
                <a:t>15.0%</a:t>
              </a:r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222667" y="2841862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+3.8%</a:t>
              </a:r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017797" y="2825959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+4.6%</a:t>
              </a:r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529976" y="2919280"/>
            <a:ext cx="6135893" cy="870729"/>
            <a:chOff x="1529976" y="2919280"/>
            <a:chExt cx="6135893" cy="870729"/>
          </a:xfrm>
        </p:grpSpPr>
        <p:sp>
          <p:nvSpPr>
            <p:cNvPr id="13" name="Textfeld 12"/>
            <p:cNvSpPr txBox="1"/>
            <p:nvPr/>
          </p:nvSpPr>
          <p:spPr>
            <a:xfrm>
              <a:off x="1529976" y="2919280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-11.2%</a:t>
              </a:r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314896" y="3219416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-15.1%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089852" y="3548029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-16.0%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865105" y="3481347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-15.1%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648309" y="3539484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-13.2%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439464" y="3409948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-9.7%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222667" y="3330880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-4.3%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017797" y="3323250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-3.8%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3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Germany: Annual roundwood supply – oak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7" y="1197352"/>
            <a:ext cx="7806746" cy="540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6716999" y="2643262"/>
            <a:ext cx="1699617" cy="1728192"/>
            <a:chOff x="6948264" y="2586112"/>
            <a:chExt cx="1853736" cy="1728192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sp>
          <p:nvSpPr>
            <p:cNvPr id="6" name="Rechteck 5"/>
            <p:cNvSpPr/>
            <p:nvPr/>
          </p:nvSpPr>
          <p:spPr>
            <a:xfrm>
              <a:off x="6948264" y="2946152"/>
              <a:ext cx="1853736" cy="1368152"/>
            </a:xfrm>
            <a:prstGeom prst="rect">
              <a:avLst/>
            </a:prstGeom>
            <a:noFill/>
            <a:ln w="38100">
              <a:solidFill>
                <a:srgbClr val="7AB51D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6948264" y="2586112"/>
              <a:ext cx="1853736" cy="360040"/>
            </a:xfrm>
            <a:prstGeom prst="rect">
              <a:avLst/>
            </a:prstGeom>
            <a:solidFill>
              <a:srgbClr val="7AB51D"/>
            </a:solidFill>
            <a:ln w="38100">
              <a:solidFill>
                <a:srgbClr val="7AB51D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de-DE" sz="1600" smtClean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Sawlogs</a:t>
              </a:r>
              <a:endParaRPr lang="de-DE" sz="160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43574"/>
              </p:ext>
            </p:extLst>
          </p:nvPr>
        </p:nvGraphicFramePr>
        <p:xfrm>
          <a:off x="113213" y="3501008"/>
          <a:ext cx="6552728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25400" dir="2700000" algn="ctr" rotWithShape="0">
                    <a:schemeClr val="tx1">
                      <a:alpha val="55000"/>
                    </a:schemeClr>
                  </a:outerShdw>
                </a:effectLst>
                <a:tableStyleId>{5C22544A-7EE6-4342-B048-85BDC9FD1C3A}</a:tableStyleId>
              </a:tblPr>
              <a:tblGrid>
                <a:gridCol w="819091"/>
                <a:gridCol w="819091"/>
                <a:gridCol w="819091"/>
                <a:gridCol w="819091"/>
                <a:gridCol w="819091"/>
                <a:gridCol w="819091"/>
                <a:gridCol w="819091"/>
                <a:gridCol w="81909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2013–2017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2018–2022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2023–2027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2028–2032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2033–2037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2038–2042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2043–2047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2048–2052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3,379,709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3,502,614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2,929,894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2,924,410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2,816,082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2,827,123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2,705,660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2,846,483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Germany: Range of predicted oak timber supply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1134957"/>
            <a:ext cx="8640000" cy="5390387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1463301" y="1745866"/>
            <a:ext cx="6216855" cy="1393510"/>
            <a:chOff x="1463301" y="1745866"/>
            <a:chExt cx="6216855" cy="1393510"/>
          </a:xfrm>
          <a:solidFill>
            <a:srgbClr val="7AB51D"/>
          </a:solidFill>
        </p:grpSpPr>
        <p:sp>
          <p:nvSpPr>
            <p:cNvPr id="7" name="Textfeld 6"/>
            <p:cNvSpPr txBox="1"/>
            <p:nvPr/>
          </p:nvSpPr>
          <p:spPr>
            <a:xfrm>
              <a:off x="1463301" y="1895985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/>
            <a:p>
              <a:r>
                <a:rPr lang="de-DE" sz="1100" smtClean="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+12.1%</a:t>
              </a:r>
              <a:endParaRPr lang="de-DE" sz="110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267271" y="1745866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+15.7%</a:t>
              </a:r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056515" y="2311401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+14.0%</a:t>
              </a:r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841293" y="2560459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+9.0%</a:t>
              </a:r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648309" y="2650078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+9.3%</a:t>
              </a:r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444227" y="2582367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+</a:t>
              </a:r>
              <a:r>
                <a:rPr lang="de-DE" smtClean="0"/>
                <a:t>11.5%</a:t>
              </a:r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246479" y="2798999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+9.6%</a:t>
              </a:r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032084" y="2897396"/>
              <a:ext cx="648072" cy="241980"/>
            </a:xfrm>
            <a:prstGeom prst="rect">
              <a:avLst/>
            </a:prstGeom>
            <a:grpFill/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+3.3%</a:t>
              </a:r>
              <a:endParaRPr lang="de-DE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463301" y="2994539"/>
            <a:ext cx="6216855" cy="841237"/>
            <a:chOff x="1463301" y="2994539"/>
            <a:chExt cx="6216855" cy="841237"/>
          </a:xfrm>
        </p:grpSpPr>
        <p:sp>
          <p:nvSpPr>
            <p:cNvPr id="16" name="Textfeld 15"/>
            <p:cNvSpPr txBox="1"/>
            <p:nvPr/>
          </p:nvSpPr>
          <p:spPr>
            <a:xfrm>
              <a:off x="1463301" y="3031453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-12.9%</a:t>
              </a:r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267271" y="2994539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-</a:t>
              </a:r>
              <a:r>
                <a:rPr lang="de-DE" smtClean="0"/>
                <a:t>12.6%</a:t>
              </a:r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056515" y="3385157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-</a:t>
              </a:r>
              <a:r>
                <a:rPr lang="de-DE" smtClean="0"/>
                <a:t>12.6%</a:t>
              </a:r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841293" y="3396606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/>
                <a:t>-</a:t>
              </a:r>
              <a:r>
                <a:rPr lang="de-DE" smtClean="0"/>
                <a:t>10.3%</a:t>
              </a:r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648309" y="3409948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-7.9%</a:t>
              </a:r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444227" y="3405185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-7.7%</a:t>
              </a:r>
              <a:endParaRPr lang="de-DE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246479" y="3593796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-9.8%</a:t>
              </a:r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032084" y="3405185"/>
              <a:ext cx="648072" cy="241980"/>
            </a:xfrm>
            <a:prstGeom prst="rect">
              <a:avLst/>
            </a:prstGeom>
            <a:solidFill>
              <a:srgbClr val="E04E20"/>
            </a:solidFill>
            <a:effectLst>
              <a:outerShdw blurRad="50800" dist="25400" dir="2700000" algn="ctr" rotWithShape="0">
                <a:srgbClr val="000000">
                  <a:alpha val="55000"/>
                </a:srgbClr>
              </a:outerShdw>
            </a:effectLst>
          </p:spPr>
          <p:txBody>
            <a:bodyPr wrap="square" lIns="72000" tIns="36000" rIns="72000" bIns="36000" rtlCol="0" anchor="ctr" anchorCtr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de-DE" smtClean="0"/>
                <a:t>-4.5%</a:t>
              </a: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129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4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Austria: Data origin and adaptation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1268760"/>
            <a:ext cx="86409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from last national forest inventory in Austria (“ÖWI”, 2007–2009)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Adaptation of the data: generating database tables as required by the WEHAM software (provided by Wolfgang Russ, BFW)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WEHAM: growth models and models of silvicultural treatment specific for federal states; models for Bavaria applied to Austrian data in the simulations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4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Austria: Testing of different models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268760"/>
            <a:ext cx="9000000" cy="5110324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1178168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Tree volume calculation models in WEHAM include branches &gt;7 cm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ÖWI: only bole volume taken into account</a:t>
            </a:r>
            <a:endParaRPr lang="en-US" sz="16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Austria: Differences between WEHAM and ÖWI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9" y="1158746"/>
            <a:ext cx="8624141" cy="558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27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4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Austria: Standing stocks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0" y="1197352"/>
            <a:ext cx="8349340" cy="540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5994162" y="1844824"/>
            <a:ext cx="1668701" cy="466415"/>
            <a:chOff x="5994162" y="1844824"/>
            <a:chExt cx="1668701" cy="466415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cxnSp>
          <p:nvCxnSpPr>
            <p:cNvPr id="6" name="Gerade Verbindung 5"/>
            <p:cNvCxnSpPr/>
            <p:nvPr/>
          </p:nvCxnSpPr>
          <p:spPr>
            <a:xfrm>
              <a:off x="7662863" y="1844824"/>
              <a:ext cx="0" cy="466415"/>
            </a:xfrm>
            <a:prstGeom prst="line">
              <a:avLst/>
            </a:prstGeom>
            <a:ln w="38100">
              <a:solidFill>
                <a:srgbClr val="006C2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994162" y="1898011"/>
              <a:ext cx="1509693" cy="360040"/>
            </a:xfrm>
            <a:prstGeom prst="rect">
              <a:avLst/>
            </a:prstGeom>
            <a:solidFill>
              <a:srgbClr val="006C2B"/>
            </a:solidFill>
            <a:effectLst/>
          </p:spPr>
          <p:txBody>
            <a:bodyPr wrap="square" lIns="72000" tIns="36000" rIns="72000" bIns="36000" rtlCol="0" anchor="ctr" anchorCtr="0">
              <a:no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de-DE" sz="1200" smtClean="0"/>
                <a:t>Difference: 11.9%</a:t>
              </a:r>
              <a:endParaRPr lang="de-DE" sz="120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6718809" y="4604368"/>
            <a:ext cx="1923743" cy="739132"/>
            <a:chOff x="6680705" y="3789040"/>
            <a:chExt cx="1923743" cy="739132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sp>
          <p:nvSpPr>
            <p:cNvPr id="12" name="Textfeld 11"/>
            <p:cNvSpPr txBox="1"/>
            <p:nvPr/>
          </p:nvSpPr>
          <p:spPr>
            <a:xfrm>
              <a:off x="6680705" y="3789040"/>
              <a:ext cx="1923743" cy="360040"/>
            </a:xfrm>
            <a:prstGeom prst="rect">
              <a:avLst/>
            </a:prstGeom>
            <a:solidFill>
              <a:srgbClr val="006C2B"/>
            </a:solidFill>
            <a:effectLst/>
          </p:spPr>
          <p:txBody>
            <a:bodyPr wrap="square" lIns="72000" tIns="36000" rIns="72000" bIns="36000" rtlCol="0" anchor="ctr" anchorCtr="0">
              <a:no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de-DE" sz="1200" smtClean="0"/>
                <a:t>Difference Oak: 8.9%</a:t>
              </a:r>
              <a:endParaRPr lang="de-DE" sz="1200"/>
            </a:p>
          </p:txBody>
        </p:sp>
        <p:cxnSp>
          <p:nvCxnSpPr>
            <p:cNvPr id="14" name="Gerade Verbindung mit Pfeil 13"/>
            <p:cNvCxnSpPr>
              <a:stCxn id="12" idx="2"/>
            </p:cNvCxnSpPr>
            <p:nvPr/>
          </p:nvCxnSpPr>
          <p:spPr>
            <a:xfrm>
              <a:off x="7642577" y="4149080"/>
              <a:ext cx="0" cy="379092"/>
            </a:xfrm>
            <a:prstGeom prst="straightConnector1">
              <a:avLst/>
            </a:prstGeom>
            <a:ln w="38100" cap="sq">
              <a:solidFill>
                <a:srgbClr val="006C2B"/>
              </a:solidFill>
              <a:miter lim="800000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6718808" y="5502498"/>
            <a:ext cx="1923743" cy="648072"/>
            <a:chOff x="6700991" y="5661248"/>
            <a:chExt cx="1923743" cy="648072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sp>
          <p:nvSpPr>
            <p:cNvPr id="13" name="Textfeld 12"/>
            <p:cNvSpPr txBox="1"/>
            <p:nvPr/>
          </p:nvSpPr>
          <p:spPr>
            <a:xfrm>
              <a:off x="6700991" y="5949280"/>
              <a:ext cx="1923743" cy="360040"/>
            </a:xfrm>
            <a:prstGeom prst="rect">
              <a:avLst/>
            </a:prstGeom>
            <a:solidFill>
              <a:srgbClr val="006C2B"/>
            </a:solidFill>
            <a:effectLst/>
          </p:spPr>
          <p:txBody>
            <a:bodyPr wrap="square" lIns="72000" tIns="36000" rIns="72000" bIns="36000" rtlCol="0" anchor="ctr" anchorCtr="0">
              <a:no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de-DE" sz="1200" smtClean="0"/>
                <a:t>Difference Ash: 17.2%</a:t>
              </a:r>
              <a:endParaRPr lang="de-DE" sz="1200"/>
            </a:p>
          </p:txBody>
        </p:sp>
        <p:cxnSp>
          <p:nvCxnSpPr>
            <p:cNvPr id="22" name="Gerade Verbindung mit Pfeil 21"/>
            <p:cNvCxnSpPr>
              <a:stCxn id="13" idx="0"/>
            </p:cNvCxnSpPr>
            <p:nvPr/>
          </p:nvCxnSpPr>
          <p:spPr>
            <a:xfrm flipH="1" flipV="1">
              <a:off x="7662862" y="5661248"/>
              <a:ext cx="1" cy="288032"/>
            </a:xfrm>
            <a:prstGeom prst="straightConnector1">
              <a:avLst/>
            </a:prstGeom>
            <a:ln w="38100">
              <a:solidFill>
                <a:srgbClr val="006C2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/>
        </p:nvGrpSpPr>
        <p:grpSpPr>
          <a:xfrm>
            <a:off x="2386360" y="2906123"/>
            <a:ext cx="1668701" cy="413228"/>
            <a:chOff x="5994162" y="1898011"/>
            <a:chExt cx="1668701" cy="413228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cxnSp>
          <p:nvCxnSpPr>
            <p:cNvPr id="26" name="Gerade Verbindung 25"/>
            <p:cNvCxnSpPr/>
            <p:nvPr/>
          </p:nvCxnSpPr>
          <p:spPr>
            <a:xfrm>
              <a:off x="7662863" y="2078031"/>
              <a:ext cx="0" cy="233208"/>
            </a:xfrm>
            <a:prstGeom prst="line">
              <a:avLst/>
            </a:prstGeom>
            <a:ln w="38100">
              <a:solidFill>
                <a:srgbClr val="006C2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5994162" y="1898011"/>
              <a:ext cx="1509693" cy="360040"/>
            </a:xfrm>
            <a:prstGeom prst="rect">
              <a:avLst/>
            </a:prstGeom>
            <a:solidFill>
              <a:srgbClr val="006C2B"/>
            </a:solidFill>
            <a:effectLst/>
          </p:spPr>
          <p:txBody>
            <a:bodyPr wrap="square" lIns="72000" tIns="36000" rIns="72000" bIns="36000" rtlCol="0" anchor="ctr" anchorCtr="0">
              <a:no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de-DE" sz="1200" smtClean="0"/>
                <a:t>Difference: 7.3%</a:t>
              </a:r>
              <a:endParaRPr lang="de-DE" sz="120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3093189" y="4723852"/>
            <a:ext cx="1923743" cy="739132"/>
            <a:chOff x="6680705" y="3789040"/>
            <a:chExt cx="1923743" cy="739132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sp>
          <p:nvSpPr>
            <p:cNvPr id="37" name="Textfeld 36"/>
            <p:cNvSpPr txBox="1"/>
            <p:nvPr/>
          </p:nvSpPr>
          <p:spPr>
            <a:xfrm>
              <a:off x="6680705" y="3789040"/>
              <a:ext cx="1923743" cy="360040"/>
            </a:xfrm>
            <a:prstGeom prst="rect">
              <a:avLst/>
            </a:prstGeom>
            <a:solidFill>
              <a:srgbClr val="006C2B"/>
            </a:solidFill>
            <a:effectLst/>
          </p:spPr>
          <p:txBody>
            <a:bodyPr wrap="square" lIns="72000" tIns="36000" rIns="72000" bIns="36000" rtlCol="0" anchor="ctr" anchorCtr="0">
              <a:no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de-DE" sz="1200" smtClean="0"/>
                <a:t>Difference Oak: 3.0%</a:t>
              </a:r>
              <a:endParaRPr lang="de-DE" sz="1200"/>
            </a:p>
          </p:txBody>
        </p:sp>
        <p:cxnSp>
          <p:nvCxnSpPr>
            <p:cNvPr id="38" name="Gerade Verbindung mit Pfeil 37"/>
            <p:cNvCxnSpPr>
              <a:stCxn id="37" idx="2"/>
            </p:cNvCxnSpPr>
            <p:nvPr/>
          </p:nvCxnSpPr>
          <p:spPr>
            <a:xfrm>
              <a:off x="7642577" y="4149080"/>
              <a:ext cx="0" cy="379092"/>
            </a:xfrm>
            <a:prstGeom prst="straightConnector1">
              <a:avLst/>
            </a:prstGeom>
            <a:ln w="38100" cap="sq">
              <a:solidFill>
                <a:srgbClr val="006C2B"/>
              </a:solidFill>
              <a:miter lim="800000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3093189" y="5607744"/>
            <a:ext cx="1923743" cy="648072"/>
            <a:chOff x="6700991" y="5661248"/>
            <a:chExt cx="1923743" cy="648072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sp>
          <p:nvSpPr>
            <p:cNvPr id="40" name="Textfeld 39"/>
            <p:cNvSpPr txBox="1"/>
            <p:nvPr/>
          </p:nvSpPr>
          <p:spPr>
            <a:xfrm>
              <a:off x="6700991" y="5949280"/>
              <a:ext cx="1923743" cy="360040"/>
            </a:xfrm>
            <a:prstGeom prst="rect">
              <a:avLst/>
            </a:prstGeom>
            <a:solidFill>
              <a:srgbClr val="006C2B"/>
            </a:solidFill>
            <a:effectLst/>
          </p:spPr>
          <p:txBody>
            <a:bodyPr wrap="square" lIns="72000" tIns="36000" rIns="72000" bIns="36000" rtlCol="0" anchor="ctr" anchorCtr="0">
              <a:no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de-DE" sz="1200" smtClean="0"/>
                <a:t>Difference Ash: 7.1%</a:t>
              </a:r>
              <a:endParaRPr lang="de-DE" sz="1200"/>
            </a:p>
          </p:txBody>
        </p:sp>
        <p:cxnSp>
          <p:nvCxnSpPr>
            <p:cNvPr id="41" name="Gerade Verbindung mit Pfeil 40"/>
            <p:cNvCxnSpPr>
              <a:stCxn id="40" idx="0"/>
            </p:cNvCxnSpPr>
            <p:nvPr/>
          </p:nvCxnSpPr>
          <p:spPr>
            <a:xfrm flipH="1" flipV="1">
              <a:off x="7662862" y="5661248"/>
              <a:ext cx="1" cy="288032"/>
            </a:xfrm>
            <a:prstGeom prst="straightConnector1">
              <a:avLst/>
            </a:prstGeom>
            <a:ln w="38100">
              <a:solidFill>
                <a:srgbClr val="006C2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518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4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Austria: Annual fellings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0" y="1196752"/>
            <a:ext cx="8349340" cy="540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1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Characterization of beech and ash timber: Log and board </a:t>
            </a:r>
            <a:r>
              <a:rPr lang="en-US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MOE</a:t>
            </a:r>
            <a:r>
              <a:rPr lang="en-US" sz="2000" baseline="-25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dyn</a:t>
            </a:r>
            <a:endParaRPr lang="en-US" sz="2000" baseline="-25000">
              <a:solidFill>
                <a:srgbClr val="006C2B"/>
              </a:solidFill>
              <a:latin typeface="Segoe UI Semibold" panose="020B07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520" y="1124744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Determination</a:t>
            </a:r>
            <a:r>
              <a:rPr lang="en-US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en-US" sz="16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board MOE</a:t>
            </a:r>
            <a:r>
              <a:rPr lang="en-US" sz="1600" baseline="-25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dyn</a:t>
            </a:r>
            <a:r>
              <a:rPr lang="en-US" sz="16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 ViScan </a:t>
            </a:r>
            <a:r>
              <a:rPr lang="en-US" sz="16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measuement before kiln-drying</a:t>
            </a:r>
            <a:endParaRPr lang="en-US" sz="16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Measurement of board moisture content (boards have been air-dried for ~3 months)</a:t>
            </a:r>
            <a:endParaRPr lang="en-US" sz="16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07984" y="1863408"/>
            <a:ext cx="8928992" cy="4805952"/>
            <a:chOff x="107984" y="2151440"/>
            <a:chExt cx="8928992" cy="4805952"/>
          </a:xfrm>
        </p:grpSpPr>
        <p:sp>
          <p:nvSpPr>
            <p:cNvPr id="2" name="Rechteck 1"/>
            <p:cNvSpPr/>
            <p:nvPr/>
          </p:nvSpPr>
          <p:spPr>
            <a:xfrm>
              <a:off x="107984" y="2151440"/>
              <a:ext cx="8928992" cy="4805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ctr" rotWithShape="0">
                <a:srgbClr val="000000">
                  <a:alpha val="5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96" y="2276872"/>
              <a:ext cx="4320000" cy="388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964" y="2276872"/>
              <a:ext cx="4320000" cy="388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7" t="22804" r="1392" b="32222"/>
            <a:stretch/>
          </p:blipFill>
          <p:spPr bwMode="auto">
            <a:xfrm>
              <a:off x="5220472" y="6267050"/>
              <a:ext cx="3600000" cy="569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85" t="23418" r="1556" b="34810"/>
            <a:stretch/>
          </p:blipFill>
          <p:spPr bwMode="auto">
            <a:xfrm>
              <a:off x="755976" y="6290028"/>
              <a:ext cx="3600000" cy="523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22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26876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forecasts for </a:t>
            </a:r>
            <a:r>
              <a:rPr lang="en-US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Germany: </a:t>
            </a: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WEHAM prediction of standing stocks, fellings and roundwood supply</a:t>
            </a:r>
            <a:endParaRPr lang="en-US" sz="20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forecasts for </a:t>
            </a: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Austria: </a:t>
            </a:r>
            <a:r>
              <a:rPr lang="en-US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WEHAM prediction of standing </a:t>
            </a: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stocks and fellings</a:t>
            </a:r>
            <a:endParaRPr lang="en-US" sz="20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Characterization of beech and ash timber: Log and board </a:t>
            </a: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MOE</a:t>
            </a:r>
            <a:r>
              <a:rPr lang="en-US" sz="2000" baseline="-25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dyn</a:t>
            </a:r>
            <a:endParaRPr lang="en-US" sz="2000" baseline="-250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 recent activities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Next steps</a:t>
            </a:r>
            <a:endParaRPr lang="en-US" sz="20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9" y="1124744"/>
            <a:ext cx="7738362" cy="558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Characterization of beech and ash timber: Log and board </a:t>
            </a:r>
            <a:r>
              <a:rPr lang="en-US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MOE</a:t>
            </a:r>
            <a:r>
              <a:rPr lang="en-US" sz="2000" baseline="-25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dyn</a:t>
            </a:r>
            <a:endParaRPr lang="en-US" sz="2000" baseline="-25000">
              <a:solidFill>
                <a:srgbClr val="006C2B"/>
              </a:solidFill>
              <a:latin typeface="Segoe UI Semibold" panose="020B07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5" y="1124744"/>
            <a:ext cx="7744709" cy="558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Characterization of beech and ash timber: Log and board </a:t>
            </a:r>
            <a:r>
              <a:rPr lang="en-US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MOE</a:t>
            </a:r>
            <a:r>
              <a:rPr lang="en-US" sz="2000" baseline="-25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dyn</a:t>
            </a:r>
            <a:endParaRPr lang="en-US" sz="2000" baseline="-25000">
              <a:solidFill>
                <a:srgbClr val="006C2B"/>
              </a:solidFill>
              <a:latin typeface="Segoe UI Semibold" panose="020B07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Other recent activities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268760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Kiln-drying and planing of beech/ash boards; shipping to HFA next week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Manual marking of knots in the CT images of the beech logs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Testing of knot detection software on oak and ash: no satisfactory results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7" name="Picture 3" descr="E:\DCIM\100ANDRO\DSC_04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t="18600" r="8330" b="19488"/>
          <a:stretch/>
        </p:blipFill>
        <p:spPr bwMode="auto">
          <a:xfrm>
            <a:off x="683568" y="2348880"/>
            <a:ext cx="5243077" cy="216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  <a:effectLst>
            <a:outerShdw blurRad="127000" dist="63500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8"/>
          <a:stretch/>
        </p:blipFill>
        <p:spPr bwMode="auto">
          <a:xfrm>
            <a:off x="179912" y="2265123"/>
            <a:ext cx="3650515" cy="432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  <a:effectLst>
            <a:outerShdw blurRad="127000" dist="63500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 descr="E:\BucheVol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" t="1400" r="7206" b="1507"/>
          <a:stretch/>
        </p:blipFill>
        <p:spPr bwMode="auto">
          <a:xfrm>
            <a:off x="179912" y="2265123"/>
            <a:ext cx="7346586" cy="432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  <a:effectLst>
            <a:outerShdw blurRad="127000" dist="63500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26876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Analysis of roundwood supply with Austrian data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Strength testing of the beech/ash boards at HFA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Same procedure with the chestnut and oak sample logs: sawing, determination of board MOE</a:t>
            </a:r>
            <a:r>
              <a:rPr lang="en-US" baseline="-25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dyn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kiln-drying, planing and strength testing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Manual knot marking in CT images of ash, chestnut and oak logs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1988840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smtClean="0">
                <a:solidFill>
                  <a:srgbClr val="006C2B"/>
                </a:solidFill>
                <a:latin typeface="Segoe UI Light" panose="020B0502040204020203" pitchFamily="34" charset="0"/>
              </a:rPr>
              <a:t>Thank you for your attention!</a:t>
            </a:r>
            <a:endParaRPr lang="de-DE" sz="4400">
              <a:solidFill>
                <a:srgbClr val="006C2B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65" y="1124744"/>
            <a:ext cx="6209870" cy="558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Characterization of beech and ash timber: Log and board </a:t>
            </a:r>
            <a:r>
              <a:rPr lang="en-US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MOE</a:t>
            </a:r>
            <a:r>
              <a:rPr lang="en-US" sz="2000" baseline="-25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dyn</a:t>
            </a:r>
            <a:endParaRPr lang="en-US" sz="2000" baseline="-25000">
              <a:solidFill>
                <a:srgbClr val="006C2B"/>
              </a:solidFill>
              <a:latin typeface="Segoe UI Semibold" panose="020B07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66" y="1133897"/>
            <a:ext cx="6209868" cy="558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Characterization of beech and ash timber: Log and board </a:t>
            </a:r>
            <a:r>
              <a:rPr lang="en-US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MOE</a:t>
            </a:r>
            <a:r>
              <a:rPr lang="en-US" sz="2000" baseline="-25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dyn</a:t>
            </a:r>
            <a:endParaRPr lang="en-US" sz="2000" baseline="-25000">
              <a:solidFill>
                <a:srgbClr val="006C2B"/>
              </a:solidFill>
              <a:latin typeface="Segoe UI Semibold" panose="020B07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3"/>
          <a:stretch/>
        </p:blipFill>
        <p:spPr bwMode="auto">
          <a:xfrm>
            <a:off x="1065217" y="1124744"/>
            <a:ext cx="7013566" cy="558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Characterization of beech and ash timber: Log and board </a:t>
            </a:r>
            <a:r>
              <a:rPr lang="en-US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MOE</a:t>
            </a:r>
            <a:r>
              <a:rPr lang="en-US" sz="2000" baseline="-25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dyn</a:t>
            </a:r>
            <a:endParaRPr lang="en-US" sz="2000" baseline="-25000">
              <a:solidFill>
                <a:srgbClr val="006C2B"/>
              </a:solidFill>
              <a:latin typeface="Segoe UI Semibold" panose="020B07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4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Germany: Simulation scenarios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1268760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Simulation scenario for the official (published) WEHAM forecasts used as basis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Original idea: Simulating increased use restrictions by classifying stands as protection forests of different stages (attempt to emulate the real situation)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But: Approach difficult to implement in WEHAM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Therefore: Testing of alternative settings in the models of silvicultural treatment – variation of rotation period (age of final felling) and target diameter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1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4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Germany: Standing stocks – beech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0" y="1197352"/>
            <a:ext cx="8349340" cy="540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4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Germany: Standing stocks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9" y="1197352"/>
            <a:ext cx="8349341" cy="540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5994162" y="1666875"/>
            <a:ext cx="1668701" cy="928688"/>
            <a:chOff x="5994162" y="1666875"/>
            <a:chExt cx="1668701" cy="928688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cxnSp>
          <p:nvCxnSpPr>
            <p:cNvPr id="3" name="Gerade Verbindung 2"/>
            <p:cNvCxnSpPr/>
            <p:nvPr/>
          </p:nvCxnSpPr>
          <p:spPr>
            <a:xfrm>
              <a:off x="7662863" y="1666875"/>
              <a:ext cx="0" cy="928688"/>
            </a:xfrm>
            <a:prstGeom prst="line">
              <a:avLst/>
            </a:prstGeom>
            <a:ln w="38100">
              <a:solidFill>
                <a:srgbClr val="006C2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5994162" y="1951199"/>
              <a:ext cx="1509693" cy="360040"/>
            </a:xfrm>
            <a:prstGeom prst="rect">
              <a:avLst/>
            </a:prstGeom>
            <a:solidFill>
              <a:srgbClr val="006C2B"/>
            </a:solidFill>
            <a:effectLst/>
          </p:spPr>
          <p:txBody>
            <a:bodyPr wrap="square" lIns="72000" tIns="36000" rIns="72000" bIns="36000" rtlCol="0" anchor="ctr" anchorCtr="0">
              <a:no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de-DE" sz="1200" smtClean="0"/>
                <a:t>Difference: 20.4%</a:t>
              </a:r>
              <a:endParaRPr lang="de-DE" sz="120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5994163" y="3881438"/>
            <a:ext cx="1677232" cy="404242"/>
            <a:chOff x="5985631" y="2191321"/>
            <a:chExt cx="1677232" cy="404242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cxnSp>
          <p:nvCxnSpPr>
            <p:cNvPr id="15" name="Gerade Verbindung 14"/>
            <p:cNvCxnSpPr/>
            <p:nvPr/>
          </p:nvCxnSpPr>
          <p:spPr>
            <a:xfrm flipH="1">
              <a:off x="7662863" y="2191321"/>
              <a:ext cx="0" cy="404242"/>
            </a:xfrm>
            <a:prstGeom prst="line">
              <a:avLst/>
            </a:prstGeom>
            <a:ln w="38100">
              <a:solidFill>
                <a:srgbClr val="006C2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5985631" y="2213422"/>
              <a:ext cx="1509693" cy="360040"/>
            </a:xfrm>
            <a:prstGeom prst="rect">
              <a:avLst/>
            </a:prstGeom>
            <a:solidFill>
              <a:srgbClr val="006C2B"/>
            </a:solidFill>
            <a:effectLst/>
          </p:spPr>
          <p:txBody>
            <a:bodyPr wrap="square" lIns="72000" tIns="36000" rIns="72000" bIns="36000" rtlCol="0" anchor="ctr" anchorCtr="0">
              <a:no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de-DE" sz="1200" smtClean="0"/>
                <a:t>Difference: 15.1%</a:t>
              </a:r>
              <a:endParaRPr lang="de-DE" sz="120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5994163" y="5648382"/>
            <a:ext cx="1682987" cy="360040"/>
            <a:chOff x="6037882" y="2573602"/>
            <a:chExt cx="1682987" cy="360040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cxnSp>
          <p:nvCxnSpPr>
            <p:cNvPr id="21" name="Gerade Verbindung 20"/>
            <p:cNvCxnSpPr/>
            <p:nvPr/>
          </p:nvCxnSpPr>
          <p:spPr>
            <a:xfrm>
              <a:off x="7720869" y="2678320"/>
              <a:ext cx="0" cy="150605"/>
            </a:xfrm>
            <a:prstGeom prst="line">
              <a:avLst/>
            </a:prstGeom>
            <a:ln w="38100">
              <a:solidFill>
                <a:srgbClr val="006C2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6037882" y="2573602"/>
              <a:ext cx="1509693" cy="360040"/>
            </a:xfrm>
            <a:prstGeom prst="rect">
              <a:avLst/>
            </a:prstGeom>
            <a:solidFill>
              <a:srgbClr val="006C2B"/>
            </a:solidFill>
            <a:effectLst/>
          </p:spPr>
          <p:txBody>
            <a:bodyPr wrap="square" lIns="72000" tIns="36000" rIns="72000" bIns="36000" rtlCol="0" anchor="ctr" anchorCtr="0">
              <a:no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de-DE" sz="1200" smtClean="0"/>
                <a:t>Difference: 17.9%</a:t>
              </a:r>
              <a:endParaRPr lang="de-DE" sz="120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2339752" y="2213422"/>
            <a:ext cx="1728192" cy="382141"/>
            <a:chOff x="5985631" y="2213422"/>
            <a:chExt cx="1728192" cy="382141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cxnSp>
          <p:nvCxnSpPr>
            <p:cNvPr id="28" name="Gerade Verbindung 27"/>
            <p:cNvCxnSpPr/>
            <p:nvPr/>
          </p:nvCxnSpPr>
          <p:spPr>
            <a:xfrm>
              <a:off x="7713823" y="2213422"/>
              <a:ext cx="0" cy="382141"/>
            </a:xfrm>
            <a:prstGeom prst="line">
              <a:avLst/>
            </a:prstGeom>
            <a:ln w="38100">
              <a:solidFill>
                <a:srgbClr val="006C2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5985631" y="2224472"/>
              <a:ext cx="1509693" cy="360040"/>
            </a:xfrm>
            <a:prstGeom prst="rect">
              <a:avLst/>
            </a:prstGeom>
            <a:solidFill>
              <a:srgbClr val="006C2B"/>
            </a:solidFill>
            <a:effectLst/>
          </p:spPr>
          <p:txBody>
            <a:bodyPr wrap="square" lIns="72000" tIns="36000" rIns="72000" bIns="36000" rtlCol="0" anchor="ctr" anchorCtr="0">
              <a:no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de-DE" sz="1200" smtClean="0"/>
                <a:t>Difference: 9.8%</a:t>
              </a:r>
              <a:endParaRPr lang="de-DE" sz="120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339752" y="3961652"/>
            <a:ext cx="1705810" cy="360040"/>
            <a:chOff x="5985631" y="2314482"/>
            <a:chExt cx="1705810" cy="360040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cxnSp>
          <p:nvCxnSpPr>
            <p:cNvPr id="31" name="Gerade Verbindung 30"/>
            <p:cNvCxnSpPr/>
            <p:nvPr/>
          </p:nvCxnSpPr>
          <p:spPr>
            <a:xfrm>
              <a:off x="7691441" y="2393442"/>
              <a:ext cx="0" cy="202121"/>
            </a:xfrm>
            <a:prstGeom prst="line">
              <a:avLst/>
            </a:prstGeom>
            <a:ln w="38100">
              <a:solidFill>
                <a:srgbClr val="006C2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5985631" y="2314482"/>
              <a:ext cx="1509693" cy="360040"/>
            </a:xfrm>
            <a:prstGeom prst="rect">
              <a:avLst/>
            </a:prstGeom>
            <a:solidFill>
              <a:srgbClr val="006C2B"/>
            </a:solidFill>
            <a:effectLst/>
          </p:spPr>
          <p:txBody>
            <a:bodyPr wrap="square" lIns="72000" tIns="36000" rIns="72000" bIns="36000" rtlCol="0" anchor="ctr" anchorCtr="0">
              <a:no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de-DE" sz="1200" smtClean="0"/>
                <a:t>Difference: 8.3%</a:t>
              </a:r>
              <a:endParaRPr lang="de-DE" sz="1200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2339752" y="5690347"/>
            <a:ext cx="1719089" cy="360040"/>
            <a:chOff x="5965874" y="2615567"/>
            <a:chExt cx="1719089" cy="360040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cxnSp>
          <p:nvCxnSpPr>
            <p:cNvPr id="34" name="Gerade Verbindung 33"/>
            <p:cNvCxnSpPr/>
            <p:nvPr/>
          </p:nvCxnSpPr>
          <p:spPr>
            <a:xfrm>
              <a:off x="7684963" y="2753622"/>
              <a:ext cx="0" cy="83930"/>
            </a:xfrm>
            <a:prstGeom prst="line">
              <a:avLst/>
            </a:prstGeom>
            <a:ln w="38100">
              <a:solidFill>
                <a:srgbClr val="006C2B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/>
          </p:nvSpPr>
          <p:spPr>
            <a:xfrm>
              <a:off x="5965874" y="2615567"/>
              <a:ext cx="1509693" cy="360040"/>
            </a:xfrm>
            <a:prstGeom prst="rect">
              <a:avLst/>
            </a:prstGeom>
            <a:solidFill>
              <a:srgbClr val="006C2B"/>
            </a:solidFill>
            <a:effectLst/>
          </p:spPr>
          <p:txBody>
            <a:bodyPr wrap="square" lIns="72000" tIns="36000" rIns="72000" bIns="36000" rtlCol="0" anchor="ctr" anchorCtr="0">
              <a:no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bg1"/>
                  </a:solidFill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de-DE" sz="1200" smtClean="0"/>
                <a:t>Difference: 9.4%</a:t>
              </a:r>
              <a:endParaRPr lang="de-DE" sz="1200"/>
            </a:p>
          </p:txBody>
        </p:sp>
      </p:grpSp>
    </p:spTree>
    <p:extLst>
      <p:ext uri="{BB962C8B-B14F-4D97-AF65-F5344CB8AC3E}">
        <p14:creationId xmlns:p14="http://schemas.microsoft.com/office/powerpoint/2010/main" val="21981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4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Germany: Annual fellings – beech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0" y="1197352"/>
            <a:ext cx="8349340" cy="540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1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4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Germany: Annual fellings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0" y="1252761"/>
            <a:ext cx="8349340" cy="540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5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Germany: Annual roundwood supply – beech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" y="1052736"/>
            <a:ext cx="8460000" cy="5559573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6948264" y="2586112"/>
            <a:ext cx="1796586" cy="1728192"/>
            <a:chOff x="6948264" y="2586112"/>
            <a:chExt cx="1853736" cy="1728192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sp>
          <p:nvSpPr>
            <p:cNvPr id="2" name="Rechteck 1"/>
            <p:cNvSpPr/>
            <p:nvPr/>
          </p:nvSpPr>
          <p:spPr>
            <a:xfrm>
              <a:off x="6948264" y="2946152"/>
              <a:ext cx="1853736" cy="1368152"/>
            </a:xfrm>
            <a:prstGeom prst="rect">
              <a:avLst/>
            </a:prstGeom>
            <a:noFill/>
            <a:ln w="38100">
              <a:solidFill>
                <a:srgbClr val="7AB51D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Rechteck 2"/>
            <p:cNvSpPr/>
            <p:nvPr/>
          </p:nvSpPr>
          <p:spPr>
            <a:xfrm>
              <a:off x="6948264" y="2586112"/>
              <a:ext cx="1853736" cy="360040"/>
            </a:xfrm>
            <a:prstGeom prst="rect">
              <a:avLst/>
            </a:prstGeom>
            <a:solidFill>
              <a:srgbClr val="7AB51D"/>
            </a:solidFill>
            <a:ln w="38100">
              <a:solidFill>
                <a:srgbClr val="7AB51D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de-DE" sz="1600" smtClean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Sawlogs</a:t>
              </a:r>
              <a:endParaRPr lang="de-DE" sz="160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221955"/>
              </p:ext>
            </p:extLst>
          </p:nvPr>
        </p:nvGraphicFramePr>
        <p:xfrm>
          <a:off x="327720" y="2759328"/>
          <a:ext cx="6552728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25400" dir="2700000" algn="ctr" rotWithShape="0">
                    <a:schemeClr val="tx1">
                      <a:alpha val="55000"/>
                    </a:schemeClr>
                  </a:outerShdw>
                </a:effectLst>
                <a:tableStyleId>{5C22544A-7EE6-4342-B048-85BDC9FD1C3A}</a:tableStyleId>
              </a:tblPr>
              <a:tblGrid>
                <a:gridCol w="819091"/>
                <a:gridCol w="819091"/>
                <a:gridCol w="819091"/>
                <a:gridCol w="819091"/>
                <a:gridCol w="819091"/>
                <a:gridCol w="819091"/>
                <a:gridCol w="819091"/>
                <a:gridCol w="81909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2013–2017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2018–2022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2023–2027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2028–2032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2033–2037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2038–2042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2043–2047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2048–2052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7,626,730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7,347,235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6,438,935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6,600,706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6,500,007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6,063,471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6,418,028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6,555,194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4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Resource forecasts for </a:t>
            </a:r>
            <a:r>
              <a:rPr lang="de-DE" sz="2000" smtClean="0">
                <a:solidFill>
                  <a:srgbClr val="006C2B"/>
                </a:solidFill>
                <a:latin typeface="Segoe UI Semibold" panose="020B0702040204020203" pitchFamily="34" charset="0"/>
                <a:cs typeface="Calibri" panose="020F0502020204030204" pitchFamily="34" charset="0"/>
              </a:rPr>
              <a:t>Germany: Annual roundwood supply – beech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" y="1717327"/>
            <a:ext cx="8113713" cy="3871913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251520" y="126876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Bucking variants tested:</a:t>
            </a:r>
            <a:endParaRPr lang="en-US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9" y="1049770"/>
            <a:ext cx="8460000" cy="5559572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6948264" y="2586112"/>
            <a:ext cx="1796586" cy="1728192"/>
            <a:chOff x="6948264" y="2586112"/>
            <a:chExt cx="1853736" cy="1728192"/>
          </a:xfrm>
          <a:effectLst>
            <a:outerShdw blurRad="50800" dist="25400" dir="2700000" algn="ctr" rotWithShape="0">
              <a:schemeClr val="tx1">
                <a:alpha val="55000"/>
              </a:schemeClr>
            </a:outerShdw>
          </a:effectLst>
        </p:grpSpPr>
        <p:sp>
          <p:nvSpPr>
            <p:cNvPr id="7" name="Rechteck 6"/>
            <p:cNvSpPr/>
            <p:nvPr/>
          </p:nvSpPr>
          <p:spPr>
            <a:xfrm>
              <a:off x="6948264" y="2946152"/>
              <a:ext cx="1853736" cy="1368152"/>
            </a:xfrm>
            <a:prstGeom prst="rect">
              <a:avLst/>
            </a:prstGeom>
            <a:noFill/>
            <a:ln w="38100">
              <a:solidFill>
                <a:srgbClr val="7AB51D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6948264" y="2586112"/>
              <a:ext cx="1853736" cy="360040"/>
            </a:xfrm>
            <a:prstGeom prst="rect">
              <a:avLst/>
            </a:prstGeom>
            <a:solidFill>
              <a:srgbClr val="7AB51D"/>
            </a:solidFill>
            <a:ln w="38100">
              <a:solidFill>
                <a:srgbClr val="7AB51D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de-DE" sz="1600" smtClean="0">
                  <a:latin typeface="Segoe UI Semibold" panose="020B07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Sawlogs</a:t>
              </a:r>
              <a:endParaRPr lang="de-DE" sz="160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72401"/>
              </p:ext>
            </p:extLst>
          </p:nvPr>
        </p:nvGraphicFramePr>
        <p:xfrm>
          <a:off x="327720" y="2759328"/>
          <a:ext cx="6552728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25400" dir="2700000" algn="ctr" rotWithShape="0">
                    <a:schemeClr val="tx1">
                      <a:alpha val="55000"/>
                    </a:schemeClr>
                  </a:outerShdw>
                </a:effectLst>
                <a:tableStyleId>{5C22544A-7EE6-4342-B048-85BDC9FD1C3A}</a:tableStyleId>
              </a:tblPr>
              <a:tblGrid>
                <a:gridCol w="819091"/>
                <a:gridCol w="819091"/>
                <a:gridCol w="819091"/>
                <a:gridCol w="819091"/>
                <a:gridCol w="819091"/>
                <a:gridCol w="819091"/>
                <a:gridCol w="819091"/>
                <a:gridCol w="81909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2013–2017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2018–2022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2023–2027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2028–2032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2033–2037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2038–2042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2043–2047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2048–2052</a:t>
                      </a:r>
                      <a:endParaRPr lang="de-DE" sz="10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7,704,750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7,414,256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6,522,697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6,697,902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6,562,258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6,059,122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6,418,480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6,516,681</a:t>
                      </a:r>
                      <a:endParaRPr lang="de-DE" sz="1100" b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AB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51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900</Words>
  <Application>Microsoft Office PowerPoint</Application>
  <PresentationFormat>Bildschirmpräsentation (4:3)</PresentationFormat>
  <Paragraphs>188</Paragraphs>
  <Slides>27</Slides>
  <Notes>7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FVA 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thomas.weidner</dc:creator>
  <cp:lastModifiedBy>Breinig, Lorenz (FORST)</cp:lastModifiedBy>
  <cp:revision>327</cp:revision>
  <cp:lastPrinted>2015-06-16T11:24:41Z</cp:lastPrinted>
  <dcterms:created xsi:type="dcterms:W3CDTF">2010-04-06T09:05:00Z</dcterms:created>
  <dcterms:modified xsi:type="dcterms:W3CDTF">2015-12-10T10:13:25Z</dcterms:modified>
</cp:coreProperties>
</file>